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13" r:id="rId1"/>
  </p:sldMasterIdLst>
  <p:handoutMasterIdLst>
    <p:handoutMasterId r:id="rId14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4" r:id="rId11"/>
    <p:sldId id="266" r:id="rId12"/>
    <p:sldId id="267" r:id="rId13"/>
  </p:sldIdLst>
  <p:sldSz cx="12192000" cy="6858000"/>
  <p:notesSz cx="9926638" cy="6797675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0" d="100"/>
          <a:sy n="60" d="100"/>
        </p:scale>
        <p:origin x="884" y="4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4301542" cy="341064"/>
          </a:xfrm>
          <a:prstGeom prst="rect">
            <a:avLst/>
          </a:prstGeom>
        </p:spPr>
        <p:txBody>
          <a:bodyPr vert="horz" lIns="91312" tIns="45656" rIns="91312" bIns="45656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5622800" y="1"/>
            <a:ext cx="4301542" cy="341064"/>
          </a:xfrm>
          <a:prstGeom prst="rect">
            <a:avLst/>
          </a:prstGeom>
        </p:spPr>
        <p:txBody>
          <a:bodyPr vert="horz" lIns="91312" tIns="45656" rIns="91312" bIns="45656" rtlCol="0"/>
          <a:lstStyle>
            <a:lvl1pPr algn="r">
              <a:defRPr sz="1200"/>
            </a:lvl1pPr>
          </a:lstStyle>
          <a:p>
            <a:fld id="{60E7CD69-DCF4-4BDC-8FCB-4AB3A629F054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6456613"/>
            <a:ext cx="4301542" cy="341063"/>
          </a:xfrm>
          <a:prstGeom prst="rect">
            <a:avLst/>
          </a:prstGeom>
        </p:spPr>
        <p:txBody>
          <a:bodyPr vert="horz" lIns="91312" tIns="45656" rIns="91312" bIns="45656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5622800" y="6456613"/>
            <a:ext cx="4301542" cy="341063"/>
          </a:xfrm>
          <a:prstGeom prst="rect">
            <a:avLst/>
          </a:prstGeom>
        </p:spPr>
        <p:txBody>
          <a:bodyPr vert="horz" lIns="91312" tIns="45656" rIns="91312" bIns="45656" rtlCol="0" anchor="b"/>
          <a:lstStyle>
            <a:lvl1pPr algn="r">
              <a:defRPr sz="1200"/>
            </a:lvl1pPr>
          </a:lstStyle>
          <a:p>
            <a:fld id="{20C0965A-534F-46A1-A4DC-A9A05BCBF4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2727100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3872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36400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85328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01678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86361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76315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61601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42148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24594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88673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19848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3C78B2-D011-4ED6-A6AD-FC2B40C6BF86}" type="datetimeFigureOut">
              <a:rPr kumimoji="1" lang="ja-JP" altLang="en-US" smtClean="0"/>
              <a:t>2026/1/26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82B922-74E2-4C23-AD61-956FDB66257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12788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14" r:id="rId1"/>
    <p:sldLayoutId id="2147483915" r:id="rId2"/>
    <p:sldLayoutId id="2147483916" r:id="rId3"/>
    <p:sldLayoutId id="2147483917" r:id="rId4"/>
    <p:sldLayoutId id="2147483918" r:id="rId5"/>
    <p:sldLayoutId id="2147483919" r:id="rId6"/>
    <p:sldLayoutId id="2147483920" r:id="rId7"/>
    <p:sldLayoutId id="2147483921" r:id="rId8"/>
    <p:sldLayoutId id="2147483922" r:id="rId9"/>
    <p:sldLayoutId id="2147483923" r:id="rId10"/>
    <p:sldLayoutId id="2147483924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085089" y="81776"/>
            <a:ext cx="8021819" cy="582589"/>
          </a:xfrm>
        </p:spPr>
        <p:txBody>
          <a:bodyPr anchor="ctr" anchorCtr="0">
            <a:noAutofit/>
          </a:bodyPr>
          <a:lstStyle/>
          <a:p>
            <a:pPr algn="l"/>
            <a:r>
              <a:rPr kumimoji="1" lang="ja-JP" altLang="en-US" sz="32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96019" y="623175"/>
            <a:ext cx="1587490" cy="394675"/>
          </a:xfrm>
        </p:spPr>
        <p:txBody>
          <a:bodyPr anchor="ctr" anchorCtr="0">
            <a:noAutofit/>
          </a:bodyPr>
          <a:lstStyle/>
          <a:p>
            <a:pPr algn="ctr"/>
            <a:r>
              <a:rPr kumimoji="1" lang="ja-JP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サイズ</a:t>
            </a:r>
            <a:endParaRPr kumimoji="1" lang="ja-JP" altLang="en-US" sz="2400" u="sng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296019" y="964588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県民手帳のサイズについて提案すること。複数サイズの展開も可。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96020" y="1990102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提案内容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45419" y="2688866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7" name="サブタイトル 2"/>
          <p:cNvSpPr txBox="1">
            <a:spLocks/>
          </p:cNvSpPr>
          <p:nvPr/>
        </p:nvSpPr>
        <p:spPr>
          <a:xfrm>
            <a:off x="296021" y="1507354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参考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アンケートの結果、２０２４年版のハンドブック版、ポケット版のサイズを求める要望あり。</a:t>
            </a:r>
            <a:endParaRPr lang="en-US" altLang="ja-JP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/>
            <a:r>
              <a:rPr lang="ja-JP" altLang="en-US" sz="160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県は、可能な限り２０２４年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に近い寸法を希望する。</a:t>
            </a:r>
          </a:p>
        </p:txBody>
      </p:sp>
    </p:spTree>
    <p:extLst>
      <p:ext uri="{BB962C8B-B14F-4D97-AF65-F5344CB8AC3E}">
        <p14:creationId xmlns:p14="http://schemas.microsoft.com/office/powerpoint/2010/main" val="108334885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15608" y="290208"/>
            <a:ext cx="8028046" cy="394675"/>
          </a:xfrm>
        </p:spPr>
        <p:txBody>
          <a:bodyPr anchor="ctr" anchorCtr="0">
            <a:noAutofit/>
          </a:bodyPr>
          <a:lstStyle/>
          <a:p>
            <a:pPr algn="l"/>
            <a:r>
              <a:rPr lang="ja-JP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週間スケジュール</a:t>
            </a:r>
            <a:endParaRPr kumimoji="1" lang="ja-JP" altLang="en-US" sz="2800" u="sng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215608" y="684883"/>
            <a:ext cx="11760784" cy="2358565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フォント、レイアウト、その他機能等について提案すること。必須の要件は以下のとおり。</a:t>
            </a:r>
          </a:p>
          <a:p>
            <a:pPr algn="l">
              <a:spcBef>
                <a:spcPts val="0"/>
              </a:spcBef>
            </a:pP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・期間は２０２６年１２月２９日～２０２８年１月３日まで。月曜始まりとし、六曜を掲載しないこと。</a:t>
            </a:r>
          </a:p>
          <a:p>
            <a:pPr algn="l">
              <a:spcBef>
                <a:spcPts val="0"/>
              </a:spcBef>
            </a:pP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・「○○の日・○○週間・〇〇月間」等について日付情報を上部余白に掲載すること。（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※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 データは県から提供）</a:t>
            </a:r>
            <a:endParaRPr lang="en-US" altLang="ja-JP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>
              <a:spcBef>
                <a:spcPts val="0"/>
              </a:spcBef>
            </a:pP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・レフト式（左：カレンダー、右：メモ欄）であること。　　　　　　　　　　　　　　　　　　　　　　　　　以上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15607" y="2124513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提案内容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45419" y="2644239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7" name="サブタイトル 2"/>
          <p:cNvSpPr txBox="1">
            <a:spLocks/>
          </p:cNvSpPr>
          <p:nvPr/>
        </p:nvSpPr>
        <p:spPr>
          <a:xfrm>
            <a:off x="215608" y="1725304"/>
            <a:ext cx="11760784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参考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アンケートの結果、メモの行数を各日３→４行にしてほしい、メモ右下の当月・翌月カレンダーは不要との要望あり。</a:t>
            </a:r>
          </a:p>
        </p:txBody>
      </p:sp>
      <p:sp>
        <p:nvSpPr>
          <p:cNvPr id="10" name="タイトル 1">
            <a:extLst>
              <a:ext uri="{FF2B5EF4-FFF2-40B4-BE49-F238E27FC236}">
                <a16:creationId xmlns:a16="http://schemas.microsoft.com/office/drawing/2014/main" id="{F06C7D77-F154-7428-A7A8-DB74D76E729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122885" y="0"/>
            <a:ext cx="5256957" cy="582589"/>
          </a:xfrm>
        </p:spPr>
        <p:txBody>
          <a:bodyPr anchor="ctr" anchorCtr="0">
            <a:noAutofit/>
          </a:bodyPr>
          <a:lstStyle/>
          <a:p>
            <a:pPr algn="l"/>
            <a:r>
              <a:rPr kumimoji="1" lang="zh-TW" altLang="en-US" sz="20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  <a:endParaRPr kumimoji="1" lang="ja-JP" altLang="en-US" sz="2000" u="sng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1081474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68770" y="296521"/>
            <a:ext cx="8028046" cy="394675"/>
          </a:xfrm>
        </p:spPr>
        <p:txBody>
          <a:bodyPr anchor="ctr" anchorCtr="0">
            <a:noAutofit/>
          </a:bodyPr>
          <a:lstStyle/>
          <a:p>
            <a:pPr algn="l"/>
            <a:r>
              <a:rPr lang="ja-JP" altLang="en-US" sz="2800" u="sng" dirty="0"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便利な頁</a:t>
            </a:r>
            <a:endParaRPr kumimoji="1" lang="ja-JP" altLang="en-US" sz="2800" u="sng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268770" y="691196"/>
            <a:ext cx="10628123" cy="1102155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手帳の利便性向上につながる頁を１５頁以内で提案すること。</a:t>
            </a:r>
            <a:endParaRPr lang="en-US" altLang="ja-JP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参考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・アンケート結果にて、住所録は頁数を減らす、手帳の一番末尾頁に掲載する旨の要望あり。</a:t>
            </a:r>
          </a:p>
          <a:p>
            <a:pPr algn="l"/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　・アンケートでは罫線メモ、無地メモの復刻の要望も一部あり。</a:t>
            </a:r>
          </a:p>
          <a:p>
            <a:pPr algn="l"/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68770" y="1676492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提案内容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45419" y="2815123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9" name="タイトル 1">
            <a:extLst>
              <a:ext uri="{FF2B5EF4-FFF2-40B4-BE49-F238E27FC236}">
                <a16:creationId xmlns:a16="http://schemas.microsoft.com/office/drawing/2014/main" id="{AF930C1B-456F-D5C2-7FE6-47144AE4CB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122885" y="0"/>
            <a:ext cx="5256957" cy="582589"/>
          </a:xfrm>
        </p:spPr>
        <p:txBody>
          <a:bodyPr anchor="ctr" anchorCtr="0">
            <a:noAutofit/>
          </a:bodyPr>
          <a:lstStyle/>
          <a:p>
            <a:pPr algn="l"/>
            <a:r>
              <a:rPr kumimoji="1" lang="zh-TW" altLang="en-US" sz="20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  <a:endParaRPr kumimoji="1" lang="ja-JP" altLang="en-US" sz="2000" u="sng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7329599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4975" y="291204"/>
            <a:ext cx="8028046" cy="394675"/>
          </a:xfrm>
        </p:spPr>
        <p:txBody>
          <a:bodyPr anchor="ctr" anchorCtr="0">
            <a:noAutofit/>
          </a:bodyPr>
          <a:lstStyle/>
          <a:p>
            <a:pPr algn="l"/>
            <a:r>
              <a:rPr kumimoji="1" lang="ja-JP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その他</a:t>
            </a: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204975" y="802546"/>
            <a:ext cx="10628123" cy="5588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これまでの提案項目のほかに、強調したい事項があればアピールすること。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04974" y="1101503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内容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45419" y="2362135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9" name="タイトル 1">
            <a:extLst>
              <a:ext uri="{FF2B5EF4-FFF2-40B4-BE49-F238E27FC236}">
                <a16:creationId xmlns:a16="http://schemas.microsoft.com/office/drawing/2014/main" id="{9A236ED5-68F6-98DE-8E21-D15269B0AF9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122885" y="0"/>
            <a:ext cx="5256957" cy="582589"/>
          </a:xfrm>
        </p:spPr>
        <p:txBody>
          <a:bodyPr anchor="ctr" anchorCtr="0">
            <a:noAutofit/>
          </a:bodyPr>
          <a:lstStyle/>
          <a:p>
            <a:pPr algn="l"/>
            <a:r>
              <a:rPr kumimoji="1" lang="zh-TW" altLang="en-US" sz="20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  <a:endParaRPr kumimoji="1" lang="ja-JP" altLang="en-US" sz="2000" u="sng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068138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093947" y="0"/>
            <a:ext cx="8489222" cy="582589"/>
          </a:xfrm>
        </p:spPr>
        <p:txBody>
          <a:bodyPr anchor="ctr" anchorCtr="0">
            <a:noAutofit/>
          </a:bodyPr>
          <a:lstStyle/>
          <a:p>
            <a:pPr algn="l"/>
            <a:r>
              <a:rPr kumimoji="1" lang="ja-JP" altLang="en-US" sz="20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3566" y="385251"/>
            <a:ext cx="8028046" cy="394675"/>
          </a:xfrm>
        </p:spPr>
        <p:txBody>
          <a:bodyPr anchor="ctr" anchorCtr="0">
            <a:noAutofit/>
          </a:bodyPr>
          <a:lstStyle/>
          <a:p>
            <a:pPr algn="l"/>
            <a:r>
              <a:rPr lang="ja-JP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紙質、しおり、フォント、製本方法</a:t>
            </a:r>
            <a:endParaRPr kumimoji="1" lang="ja-JP" altLang="en-US" sz="2800" u="sng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203566" y="779926"/>
            <a:ext cx="10628123" cy="5588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紙質、しおり、フォント、製本方法を提案すること。必須の要件は以下のとおり。</a:t>
            </a:r>
          </a:p>
          <a:p>
            <a:pPr algn="l"/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・インクを使用しても裏写りしない紙質を用い、資料編は別冊とすること。　　　以上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03565" y="1391700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提案内容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45419" y="2667583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890038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122885" y="0"/>
            <a:ext cx="5256957" cy="582589"/>
          </a:xfrm>
        </p:spPr>
        <p:txBody>
          <a:bodyPr anchor="ctr" anchorCtr="0">
            <a:noAutofit/>
          </a:bodyPr>
          <a:lstStyle/>
          <a:p>
            <a:pPr algn="l"/>
            <a:r>
              <a:rPr kumimoji="1" lang="zh-TW" altLang="en-US" sz="20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  <a:endParaRPr kumimoji="1" lang="ja-JP" altLang="en-US" sz="2000" u="sng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47505" y="291294"/>
            <a:ext cx="8028046" cy="394675"/>
          </a:xfrm>
        </p:spPr>
        <p:txBody>
          <a:bodyPr anchor="ctr" anchorCtr="0">
            <a:noAutofit/>
          </a:bodyPr>
          <a:lstStyle/>
          <a:p>
            <a:pPr algn="l"/>
            <a:r>
              <a:rPr lang="ja-JP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販売価格・販売方法</a:t>
            </a:r>
            <a:endParaRPr kumimoji="1" lang="ja-JP" altLang="en-US" sz="2800" u="sng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247505" y="762413"/>
            <a:ext cx="10815256" cy="84584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販売価格・販売方法を提案すること。必須の要件は以下のとおり。</a:t>
            </a:r>
          </a:p>
          <a:p>
            <a:pPr algn="l">
              <a:spcBef>
                <a:spcPts val="0"/>
              </a:spcBef>
            </a:pP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・販売方法について、できる限り広範な地域で販売し、希望者が購入しやすい方法を採用すること。　　　</a:t>
            </a:r>
          </a:p>
          <a:p>
            <a:pPr algn="l">
              <a:spcBef>
                <a:spcPts val="0"/>
              </a:spcBef>
            </a:pP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（書店、ｺﾝﾋﾞﾆｴﾝｽｽﾄｱ、ｲﾝﾀｰﾈｯﾄ・電話での注文等）　　　　　　　　　　　　　　　　　　　　　以上</a:t>
            </a:r>
          </a:p>
          <a:p>
            <a:pPr algn="l">
              <a:spcBef>
                <a:spcPts val="0"/>
              </a:spcBef>
            </a:pP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47505" y="1403333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提案内容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873916" y="2688866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9858599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68770" y="369855"/>
            <a:ext cx="8028046" cy="394675"/>
          </a:xfrm>
        </p:spPr>
        <p:txBody>
          <a:bodyPr anchor="ctr" anchorCtr="0">
            <a:noAutofit/>
          </a:bodyPr>
          <a:lstStyle/>
          <a:p>
            <a:pPr algn="l"/>
            <a:r>
              <a:rPr lang="ja-JP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発行部数・</a:t>
            </a:r>
            <a:r>
              <a:rPr lang="ja-JP" altLang="en-US" sz="2800" u="sng" dirty="0"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 １冊あたりの</a:t>
            </a:r>
            <a:r>
              <a:rPr lang="ja-JP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著作権使用料率</a:t>
            </a:r>
            <a:endParaRPr kumimoji="1" lang="ja-JP" altLang="en-US" sz="2800" u="sng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168176" y="848851"/>
            <a:ext cx="10628123" cy="571068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発行部数、１冊あたりの著作権使用料率を提案すること。必須の要件は以下のとおり。</a:t>
            </a:r>
          </a:p>
          <a:p>
            <a:pPr algn="l">
              <a:spcBef>
                <a:spcPts val="0"/>
              </a:spcBef>
            </a:pP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　１冊あたりの著作権使用料率は 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0.5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％以上（単位は少数第１位まで）とする。　　　　　以上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168176" y="1966840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提案内容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45419" y="2689772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7" name="サブタイトル 2"/>
          <p:cNvSpPr txBox="1">
            <a:spLocks/>
          </p:cNvSpPr>
          <p:nvPr/>
        </p:nvSpPr>
        <p:spPr>
          <a:xfrm>
            <a:off x="168176" y="1419919"/>
            <a:ext cx="11398437" cy="571068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参考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著作権使用料　＝ 販売価格（消費税及び地方消費税を含む。）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× 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１冊あたりの著作権使用料率 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× 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発行部数</a:t>
            </a:r>
          </a:p>
          <a:p>
            <a:pPr algn="l">
              <a:spcBef>
                <a:spcPts val="0"/>
              </a:spcBef>
            </a:pP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　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※ 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使用料の算出には発行部数を用い、売れ残った場合には返金しないので留意すること。</a:t>
            </a:r>
          </a:p>
        </p:txBody>
      </p:sp>
      <p:sp>
        <p:nvSpPr>
          <p:cNvPr id="8" name="タイトル 1">
            <a:extLst>
              <a:ext uri="{FF2B5EF4-FFF2-40B4-BE49-F238E27FC236}">
                <a16:creationId xmlns:a16="http://schemas.microsoft.com/office/drawing/2014/main" id="{B426E862-2DE7-940F-BA23-3857F653D8D9}"/>
              </a:ext>
            </a:extLst>
          </p:cNvPr>
          <p:cNvSpPr txBox="1">
            <a:spLocks/>
          </p:cNvSpPr>
          <p:nvPr/>
        </p:nvSpPr>
        <p:spPr>
          <a:xfrm>
            <a:off x="7122885" y="0"/>
            <a:ext cx="5256957" cy="582589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zh-TW" altLang="en-US" sz="2000" u="sng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  <a:endParaRPr lang="ja-JP" altLang="en-US" sz="2000" u="sn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004759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58138" y="298552"/>
            <a:ext cx="3378197" cy="595055"/>
          </a:xfrm>
        </p:spPr>
        <p:txBody>
          <a:bodyPr anchor="ctr" anchorCtr="0">
            <a:noAutofit/>
          </a:bodyPr>
          <a:lstStyle/>
          <a:p>
            <a:pPr algn="l"/>
            <a:r>
              <a:rPr lang="zh-TW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広報宣伝計画</a:t>
            </a:r>
            <a:endParaRPr kumimoji="1" lang="ja-JP" altLang="en-US" sz="2800" u="sng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258138" y="893607"/>
            <a:ext cx="11933862" cy="1325923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販売促進のための効果的な方法を提案すること（例 店頭での工夫や、</a:t>
            </a:r>
            <a:r>
              <a:rPr lang="en-US" altLang="ja-JP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SNS</a:t>
            </a: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を駆使した宣伝等）。必須要件は以下のとおり。</a:t>
            </a:r>
            <a:endParaRPr lang="en-US" altLang="ja-JP" sz="14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/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・県ホームページ、県公式</a:t>
            </a:r>
            <a:r>
              <a:rPr lang="en-US" altLang="ja-JP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X</a:t>
            </a: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・</a:t>
            </a:r>
            <a:r>
              <a:rPr lang="en-US" altLang="ja-JP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LINE</a:t>
            </a: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等何らかの県公式のメディア媒体による情報の初出</a:t>
            </a:r>
            <a:r>
              <a:rPr lang="ja-JP" altLang="en-US" sz="140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を９月４日まで</a:t>
            </a: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には行うこと。（投稿作業は県が行う。）　　　　</a:t>
            </a:r>
            <a:endParaRPr lang="en-US" altLang="ja-JP" sz="14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/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　　　　　　　　　　　　　　　　　　　　　　　　　　　　　　　　　　　　　　　　　　　　　　　　　　　　　　　　　　以上</a:t>
            </a:r>
          </a:p>
          <a:p>
            <a:pPr algn="l"/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58138" y="1699804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提案内容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47236" y="2814585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7" name="タイトル 1">
            <a:extLst>
              <a:ext uri="{FF2B5EF4-FFF2-40B4-BE49-F238E27FC236}">
                <a16:creationId xmlns:a16="http://schemas.microsoft.com/office/drawing/2014/main" id="{50D21EB0-DC84-FCD1-6CE0-C55F50F60679}"/>
              </a:ext>
            </a:extLst>
          </p:cNvPr>
          <p:cNvSpPr txBox="1">
            <a:spLocks/>
          </p:cNvSpPr>
          <p:nvPr/>
        </p:nvSpPr>
        <p:spPr>
          <a:xfrm>
            <a:off x="7122885" y="0"/>
            <a:ext cx="5256957" cy="582589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zh-TW" altLang="en-US" sz="2000" u="sng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  <a:endParaRPr lang="ja-JP" altLang="en-US" sz="2000" u="sn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9528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85134" y="287739"/>
            <a:ext cx="8028046" cy="394675"/>
          </a:xfrm>
        </p:spPr>
        <p:txBody>
          <a:bodyPr anchor="ctr" anchorCtr="0">
            <a:noAutofit/>
          </a:bodyPr>
          <a:lstStyle/>
          <a:p>
            <a:pPr algn="l"/>
            <a:r>
              <a:rPr lang="ja-JP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運営体制</a:t>
            </a:r>
            <a:endParaRPr kumimoji="1" lang="ja-JP" altLang="en-US" sz="2800" u="sng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285133" y="682414"/>
            <a:ext cx="10628123" cy="1895894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en-US" altLang="ja-JP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①　原稿の作成、点検・校正、広報宣伝、販売等のスケジュールを提案すること。</a:t>
            </a:r>
          </a:p>
          <a:p>
            <a:pPr algn="l">
              <a:spcBef>
                <a:spcPts val="0"/>
              </a:spcBef>
            </a:pP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　　　また、令和８年１０月１５日までに販売が開始できるスケジュールとすること。ただし、業者からの申し出があれば、</a:t>
            </a:r>
            <a:endParaRPr lang="en-US" altLang="ja-JP" sz="14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>
              <a:spcBef>
                <a:spcPts val="0"/>
              </a:spcBef>
            </a:pP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　　県と業者で協議の上、調整可能とする。（調整できる販売開始日は令和８年１０月３１日以前の日付に限る。）</a:t>
            </a:r>
          </a:p>
          <a:p>
            <a:pPr algn="l">
              <a:spcBef>
                <a:spcPts val="0"/>
              </a:spcBef>
            </a:pP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　②　業務の実施体制案について、図表等を用い提示すること。また、業務の一部について、第三者へ委託する場合には、</a:t>
            </a:r>
            <a:endParaRPr lang="en-US" altLang="ja-JP" sz="14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>
              <a:spcBef>
                <a:spcPts val="0"/>
              </a:spcBef>
            </a:pP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　　再委託承認の申請を紙面にて行い、業務内容、予定先も図表等に示すこと。</a:t>
            </a:r>
          </a:p>
          <a:p>
            <a:pPr algn="l">
              <a:spcBef>
                <a:spcPts val="0"/>
              </a:spcBef>
            </a:pP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　③　同様の出版物の発行実績があれば、名称、内容、発行年、部数を報告すること。</a:t>
            </a:r>
          </a:p>
          <a:p>
            <a:pPr algn="l">
              <a:spcBef>
                <a:spcPts val="0"/>
              </a:spcBef>
            </a:pPr>
            <a:endParaRPr lang="ja-JP" altLang="en-US" sz="14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>
              <a:spcBef>
                <a:spcPts val="0"/>
              </a:spcBef>
            </a:pPr>
            <a:endParaRPr lang="ja-JP" altLang="en-US" sz="14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85132" y="1934496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提案内容</a:t>
            </a:r>
            <a:r>
              <a:rPr lang="en-US" altLang="ja-JP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4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45419" y="2678133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11" name="タイトル 1">
            <a:extLst>
              <a:ext uri="{FF2B5EF4-FFF2-40B4-BE49-F238E27FC236}">
                <a16:creationId xmlns:a16="http://schemas.microsoft.com/office/drawing/2014/main" id="{9F691C3F-DAFE-28AC-08D7-4A7E61E7F7B1}"/>
              </a:ext>
            </a:extLst>
          </p:cNvPr>
          <p:cNvSpPr txBox="1">
            <a:spLocks/>
          </p:cNvSpPr>
          <p:nvPr/>
        </p:nvSpPr>
        <p:spPr>
          <a:xfrm>
            <a:off x="7122885" y="0"/>
            <a:ext cx="5256957" cy="582589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zh-TW" altLang="en-US" sz="2000" u="sng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  <a:endParaRPr lang="ja-JP" altLang="en-US" sz="2000" u="sng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647521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4975" y="291294"/>
            <a:ext cx="8028046" cy="394675"/>
          </a:xfrm>
        </p:spPr>
        <p:txBody>
          <a:bodyPr anchor="ctr" anchorCtr="0">
            <a:noAutofit/>
          </a:bodyPr>
          <a:lstStyle/>
          <a:p>
            <a:pPr algn="l"/>
            <a:r>
              <a:rPr lang="ja-JP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表紙・帯</a:t>
            </a:r>
            <a:endParaRPr kumimoji="1" lang="ja-JP" altLang="en-US" sz="2800" u="sng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297762" y="685969"/>
            <a:ext cx="11979248" cy="2058821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表紙・帯のデザインを提案すること。必須要件は以下のとおり。</a:t>
            </a:r>
          </a:p>
          <a:p>
            <a:pPr algn="l">
              <a:spcBef>
                <a:spcPts val="0"/>
              </a:spcBef>
            </a:pP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① 表紙は県章、「</a:t>
            </a:r>
            <a:r>
              <a:rPr lang="en-US" altLang="ja-JP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Fukuoka</a:t>
            </a: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」のテキスト、年号（西暦）を挿入すること。背表紙に西暦を挿入すること。</a:t>
            </a:r>
          </a:p>
          <a:p>
            <a:pPr algn="l">
              <a:spcBef>
                <a:spcPts val="0"/>
              </a:spcBef>
            </a:pP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② 福岡県に関連するモチーフを使う等「福岡県」が感じられるデザインとし、２種類以上のデザインで販売すること。（リバーシブル可）　　　　　　　　　　　　　　　　　　　　　　　　　　　　　　　　　　　　　　　　　　</a:t>
            </a:r>
            <a:endParaRPr lang="en-US" altLang="ja-JP" sz="14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>
              <a:spcBef>
                <a:spcPts val="0"/>
              </a:spcBef>
            </a:pP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　　　　　　　　　　　　　　　　　　　　　　　　　　　　　　　　　　　　　　　　　　　　　　　　　　　　　　　　　　　　以上</a:t>
            </a:r>
            <a:endParaRPr lang="en-US" altLang="ja-JP" sz="14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>
              <a:spcBef>
                <a:spcPts val="0"/>
              </a:spcBef>
            </a:pP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参考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4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アンケート結果では、長期ユーザーの２０２４年版以前の無地カバーの要望と、より女性や若い世代が使いやすいデザインの要望あり。</a:t>
            </a:r>
            <a:endParaRPr lang="en-US" altLang="ja-JP" sz="14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>
              <a:spcBef>
                <a:spcPts val="0"/>
              </a:spcBef>
            </a:pPr>
            <a:endParaRPr lang="en-US" altLang="ja-JP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>
              <a:spcBef>
                <a:spcPts val="0"/>
              </a:spcBef>
            </a:pP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97762" y="1828103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提案内容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45419" y="2659382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11" name="タイトル 1">
            <a:extLst>
              <a:ext uri="{FF2B5EF4-FFF2-40B4-BE49-F238E27FC236}">
                <a16:creationId xmlns:a16="http://schemas.microsoft.com/office/drawing/2014/main" id="{CD82C04E-3F40-B53E-3428-5ACF5AB05C6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122885" y="0"/>
            <a:ext cx="5256957" cy="582589"/>
          </a:xfrm>
        </p:spPr>
        <p:txBody>
          <a:bodyPr anchor="ctr" anchorCtr="0">
            <a:noAutofit/>
          </a:bodyPr>
          <a:lstStyle/>
          <a:p>
            <a:pPr algn="l"/>
            <a:r>
              <a:rPr kumimoji="1" lang="zh-TW" altLang="en-US" sz="20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  <a:endParaRPr kumimoji="1" lang="ja-JP" altLang="en-US" sz="2000" u="sng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9109279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26240" y="380370"/>
            <a:ext cx="8028046" cy="394675"/>
          </a:xfrm>
        </p:spPr>
        <p:txBody>
          <a:bodyPr anchor="ctr" anchorCtr="0">
            <a:noAutofit/>
          </a:bodyPr>
          <a:lstStyle/>
          <a:p>
            <a:pPr algn="l"/>
            <a:r>
              <a:rPr lang="ja-JP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県の魅力発信頁</a:t>
            </a:r>
            <a:endParaRPr kumimoji="1" lang="ja-JP" altLang="en-US" sz="2800" u="sng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226240" y="876005"/>
            <a:ext cx="11269128" cy="55882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「福岡県」の魅力や情報を発信する頁の改善案（ﾚｲｱｳﾄ、ﾍﾟｰｼﾞ構成など）を提案すること。新たな原稿案でも可。</a:t>
            </a:r>
            <a:endParaRPr lang="en-US" altLang="ja-JP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l">
              <a:spcBef>
                <a:spcPts val="0"/>
              </a:spcBef>
            </a:pP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　２０２６年版の原稿に記載されている素材は、引き続き県から提供予定。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26240" y="1296545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提案内容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710223" y="2604712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9" name="タイトル 1">
            <a:extLst>
              <a:ext uri="{FF2B5EF4-FFF2-40B4-BE49-F238E27FC236}">
                <a16:creationId xmlns:a16="http://schemas.microsoft.com/office/drawing/2014/main" id="{0E06F176-B292-4541-4A65-26C7E4DB6A6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122885" y="0"/>
            <a:ext cx="5256957" cy="582589"/>
          </a:xfrm>
        </p:spPr>
        <p:txBody>
          <a:bodyPr anchor="ctr" anchorCtr="0">
            <a:noAutofit/>
          </a:bodyPr>
          <a:lstStyle/>
          <a:p>
            <a:pPr algn="l"/>
            <a:r>
              <a:rPr kumimoji="1" lang="zh-TW" altLang="en-US" sz="20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  <a:endParaRPr kumimoji="1" lang="ja-JP" altLang="en-US" sz="2000" u="sng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60107191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15607" y="291202"/>
            <a:ext cx="8028046" cy="394675"/>
          </a:xfrm>
        </p:spPr>
        <p:txBody>
          <a:bodyPr anchor="ctr" anchorCtr="0">
            <a:noAutofit/>
          </a:bodyPr>
          <a:lstStyle/>
          <a:p>
            <a:pPr algn="l"/>
            <a:r>
              <a:rPr lang="ja-JP" altLang="en-US" sz="2800" u="sng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月間スケジュール</a:t>
            </a:r>
            <a:endParaRPr kumimoji="1" lang="ja-JP" altLang="en-US" sz="2800" u="sng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4" name="サブタイトル 2"/>
          <p:cNvSpPr txBox="1">
            <a:spLocks/>
          </p:cNvSpPr>
          <p:nvPr/>
        </p:nvSpPr>
        <p:spPr>
          <a:xfrm>
            <a:off x="215607" y="729128"/>
            <a:ext cx="10628123" cy="774267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要件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フォント、レイアウト、その他機能等について提案すること。必須の要件は以下のとおり。</a:t>
            </a:r>
          </a:p>
          <a:p>
            <a:pPr algn="l">
              <a:spcBef>
                <a:spcPts val="0"/>
              </a:spcBef>
            </a:pP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・期間：２０２６年１２月～２０２８年３月まで。日曜始まり。六曜を記入しないこと。</a:t>
            </a:r>
          </a:p>
          <a:p>
            <a:pPr algn="l">
              <a:spcBef>
                <a:spcPts val="0"/>
              </a:spcBef>
            </a:pP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　　・朔望（満月・新月）、日出・日入を掲載すること。　　　　　　　　　　　　　　　　　以上</a:t>
            </a:r>
          </a:p>
        </p:txBody>
      </p:sp>
      <p:sp>
        <p:nvSpPr>
          <p:cNvPr id="5" name="サブタイトル 2"/>
          <p:cNvSpPr txBox="1">
            <a:spLocks/>
          </p:cNvSpPr>
          <p:nvPr/>
        </p:nvSpPr>
        <p:spPr>
          <a:xfrm>
            <a:off x="215607" y="1733123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提案内容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endParaRPr lang="ja-JP" altLang="en-US" sz="1600" dirty="0">
              <a:solidFill>
                <a:schemeClr val="tx1"/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945419" y="2570740"/>
            <a:ext cx="8301161" cy="369331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 anchor="ctr" anchorCtr="0">
            <a:spAutoFit/>
          </a:bodyPr>
          <a:lstStyle/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r>
              <a:rPr kumimoji="1" lang="ja-JP" altLang="en-US" dirty="0">
                <a:solidFill>
                  <a:schemeClr val="bg1">
                    <a:lumMod val="65000"/>
                  </a:schemeClr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事業者において記入すること</a:t>
            </a:r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en-US" altLang="ja-JP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  <a:p>
            <a:pPr algn="ctr"/>
            <a:endParaRPr kumimoji="1" lang="ja-JP" altLang="en-US" dirty="0">
              <a:solidFill>
                <a:schemeClr val="bg1">
                  <a:lumMod val="65000"/>
                </a:schemeClr>
              </a:solidFill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  <p:sp>
        <p:nvSpPr>
          <p:cNvPr id="7" name="サブタイトル 2"/>
          <p:cNvSpPr txBox="1">
            <a:spLocks/>
          </p:cNvSpPr>
          <p:nvPr/>
        </p:nvSpPr>
        <p:spPr>
          <a:xfrm>
            <a:off x="222534" y="1390071"/>
            <a:ext cx="10628123" cy="519726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0" indent="0" algn="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800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3" charset="2"/>
              <a:buNone/>
              <a:defRPr kumimoji="1"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参考</a:t>
            </a:r>
            <a:r>
              <a:rPr lang="en-US" altLang="ja-JP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】</a:t>
            </a:r>
            <a:r>
              <a:rPr lang="ja-JP" altLang="en-US" sz="1600" dirty="0">
                <a:solidFill>
                  <a:schemeClr val="tx1"/>
                </a:solidFill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アンケート結果で、朔望を掲載してほしいという要望あり。</a:t>
            </a:r>
          </a:p>
        </p:txBody>
      </p:sp>
      <p:sp>
        <p:nvSpPr>
          <p:cNvPr id="10" name="タイトル 1">
            <a:extLst>
              <a:ext uri="{FF2B5EF4-FFF2-40B4-BE49-F238E27FC236}">
                <a16:creationId xmlns:a16="http://schemas.microsoft.com/office/drawing/2014/main" id="{0C44ACA6-E8E3-E15B-70BA-F3325DEAE27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122885" y="0"/>
            <a:ext cx="5256957" cy="582589"/>
          </a:xfrm>
        </p:spPr>
        <p:txBody>
          <a:bodyPr anchor="ctr" anchorCtr="0">
            <a:noAutofit/>
          </a:bodyPr>
          <a:lstStyle/>
          <a:p>
            <a:pPr algn="l"/>
            <a:r>
              <a:rPr kumimoji="1" lang="zh-TW" altLang="en-US" sz="2000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UD デジタル 教科書体 N-R" panose="02020400000000000000" pitchFamily="17" charset="-128"/>
                <a:ea typeface="UD デジタル 教科書体 N-R" panose="02020400000000000000" pitchFamily="17" charset="-128"/>
              </a:rPr>
              <a:t>２０２７年版　福岡県民手帳　企画提案書</a:t>
            </a:r>
            <a:endParaRPr kumimoji="1" lang="ja-JP" altLang="en-US" sz="2000" u="sng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UD デジタル 教科書体 N-R" panose="02020400000000000000" pitchFamily="17" charset="-128"/>
              <a:ea typeface="UD デジタル 教科書体 N-R" panose="02020400000000000000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333664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728</TotalTime>
  <Words>1216</Words>
  <Application>Microsoft Office PowerPoint</Application>
  <PresentationFormat>ワイド画面</PresentationFormat>
  <Paragraphs>209</Paragraphs>
  <Slides>12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12</vt:i4>
      </vt:variant>
    </vt:vector>
  </HeadingPairs>
  <TitlesOfParts>
    <vt:vector size="17" baseType="lpstr">
      <vt:lpstr>UD デジタル 教科書体 N-R</vt:lpstr>
      <vt:lpstr>游ゴシック</vt:lpstr>
      <vt:lpstr>游ゴシック Light</vt:lpstr>
      <vt:lpstr>Arial</vt:lpstr>
      <vt:lpstr>Office テーマ</vt:lpstr>
      <vt:lpstr>２０２７年版　福岡県民手帳　企画提案書</vt:lpstr>
      <vt:lpstr>２０２７年版　福岡県民手帳　企画提案書</vt:lpstr>
      <vt:lpstr>２０２７年版　福岡県民手帳　企画提案書</vt:lpstr>
      <vt:lpstr>PowerPoint プレゼンテーション</vt:lpstr>
      <vt:lpstr>PowerPoint プレゼンテーション</vt:lpstr>
      <vt:lpstr>PowerPoint プレゼンテーション</vt:lpstr>
      <vt:lpstr>２０２７年版　福岡県民手帳　企画提案書</vt:lpstr>
      <vt:lpstr>２０２７年版　福岡県民手帳　企画提案書</vt:lpstr>
      <vt:lpstr>２０２７年版　福岡県民手帳　企画提案書</vt:lpstr>
      <vt:lpstr>２０２７年版　福岡県民手帳　企画提案書</vt:lpstr>
      <vt:lpstr>２０２７年版　福岡県民手帳　企画提案書</vt:lpstr>
      <vt:lpstr>２０２７年版　福岡県民手帳　企画提案書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２０２６年版　福岡県民手帳　企画提案書</dc:title>
  <dc:creator>吉原　知訓</dc:creator>
  <cp:lastModifiedBy>成田　隼太郎</cp:lastModifiedBy>
  <cp:revision>25</cp:revision>
  <cp:lastPrinted>2026-01-15T00:45:41Z</cp:lastPrinted>
  <dcterms:created xsi:type="dcterms:W3CDTF">2024-11-28T03:05:36Z</dcterms:created>
  <dcterms:modified xsi:type="dcterms:W3CDTF">2026-01-26T01:19:35Z</dcterms:modified>
</cp:coreProperties>
</file>

<file path=docProps/thumbnail.jpeg>
</file>