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
  </p:notesMasterIdLst>
  <p:handoutMasterIdLst>
    <p:handoutMasterId r:id="rId5"/>
  </p:handoutMasterIdLst>
  <p:sldIdLst>
    <p:sldId id="265" r:id="rId2"/>
    <p:sldId id="268" r:id="rId3"/>
  </p:sldIdLst>
  <p:sldSz cx="9906000" cy="6858000" type="A4"/>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338" autoAdjust="0"/>
    <p:restoredTop sz="93044" autoAdjust="0"/>
  </p:normalViewPr>
  <p:slideViewPr>
    <p:cSldViewPr>
      <p:cViewPr varScale="1">
        <p:scale>
          <a:sx n="113" d="100"/>
          <a:sy n="113" d="100"/>
        </p:scale>
        <p:origin x="780"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529" cy="497524"/>
          </a:xfrm>
          <a:prstGeom prst="rect">
            <a:avLst/>
          </a:prstGeom>
        </p:spPr>
        <p:txBody>
          <a:bodyPr vert="horz" lIns="91550" tIns="45774" rIns="91550" bIns="45774"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082" y="0"/>
            <a:ext cx="2950529" cy="497524"/>
          </a:xfrm>
          <a:prstGeom prst="rect">
            <a:avLst/>
          </a:prstGeom>
        </p:spPr>
        <p:txBody>
          <a:bodyPr vert="horz" lIns="91550" tIns="45774" rIns="91550" bIns="45774" rtlCol="0"/>
          <a:lstStyle>
            <a:lvl1pPr algn="r">
              <a:defRPr sz="1200"/>
            </a:lvl1pPr>
          </a:lstStyle>
          <a:p>
            <a:r>
              <a:rPr kumimoji="1" lang="ja-JP" altLang="en-US" smtClean="0"/>
              <a:t>様式第１号、第２号関係（開発計画書</a:t>
            </a:r>
            <a:r>
              <a:rPr kumimoji="1" lang="en-US" altLang="ja-JP" smtClean="0"/>
              <a:t>(</a:t>
            </a:r>
            <a:r>
              <a:rPr kumimoji="1" lang="ja-JP" altLang="en-US" smtClean="0"/>
              <a:t>概要</a:t>
            </a:r>
            <a:r>
              <a:rPr kumimoji="1" lang="en-US" altLang="ja-JP" smtClean="0"/>
              <a:t>)</a:t>
            </a:r>
            <a:r>
              <a:rPr kumimoji="1" lang="ja-JP" altLang="en-US" smtClean="0"/>
              <a:t>）</a:t>
            </a:r>
            <a:endParaRPr kumimoji="1" lang="ja-JP" altLang="en-US"/>
          </a:p>
        </p:txBody>
      </p:sp>
      <p:sp>
        <p:nvSpPr>
          <p:cNvPr id="4" name="フッター プレースホルダー 3"/>
          <p:cNvSpPr>
            <a:spLocks noGrp="1"/>
          </p:cNvSpPr>
          <p:nvPr>
            <p:ph type="ftr" sz="quarter" idx="2"/>
          </p:nvPr>
        </p:nvSpPr>
        <p:spPr>
          <a:xfrm>
            <a:off x="1" y="9441814"/>
            <a:ext cx="2950529" cy="497524"/>
          </a:xfrm>
          <a:prstGeom prst="rect">
            <a:avLst/>
          </a:prstGeom>
        </p:spPr>
        <p:txBody>
          <a:bodyPr vert="horz" lIns="91550" tIns="45774" rIns="91550" bIns="4577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082" y="9441814"/>
            <a:ext cx="2950529" cy="497524"/>
          </a:xfrm>
          <a:prstGeom prst="rect">
            <a:avLst/>
          </a:prstGeom>
        </p:spPr>
        <p:txBody>
          <a:bodyPr vert="horz" lIns="91550" tIns="45774" rIns="91550" bIns="45774" rtlCol="0" anchor="b"/>
          <a:lstStyle>
            <a:lvl1pPr algn="r">
              <a:defRPr sz="1200"/>
            </a:lvl1pPr>
          </a:lstStyle>
          <a:p>
            <a:fld id="{401537FA-3D23-4AB3-BD0E-1C510738121A}" type="slidenum">
              <a:rPr kumimoji="1" lang="ja-JP" altLang="en-US" smtClean="0"/>
              <a:t>‹#›</a:t>
            </a:fld>
            <a:endParaRPr kumimoji="1" lang="ja-JP" altLang="en-US"/>
          </a:p>
        </p:txBody>
      </p:sp>
    </p:spTree>
    <p:extLst>
      <p:ext uri="{BB962C8B-B14F-4D97-AF65-F5344CB8AC3E}">
        <p14:creationId xmlns:p14="http://schemas.microsoft.com/office/powerpoint/2010/main" val="3977677269"/>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2218" tIns="46108" rIns="92218" bIns="46108" numCol="1" anchor="t" anchorCtr="0" compatLnSpc="1">
            <a:prstTxWarp prst="textNoShape">
              <a:avLst/>
            </a:prstTxWarp>
          </a:bodyPr>
          <a:lstStyle>
            <a:lvl1pPr algn="l" defTabSz="922150" eaLnBrk="1" hangingPunct="1">
              <a:defRPr sz="1200">
                <a:latin typeface="Arial" charset="0"/>
                <a:ea typeface="ＭＳ Ｐゴシック" pitchFamily="50" charset="-128"/>
              </a:defRPr>
            </a:lvl1pPr>
          </a:lstStyle>
          <a:p>
            <a:pPr>
              <a:defRPr/>
            </a:pPr>
            <a:endParaRPr lang="en-US" altLang="ja-JP"/>
          </a:p>
        </p:txBody>
      </p:sp>
      <p:sp>
        <p:nvSpPr>
          <p:cNvPr id="10243" name="Rectangle 3"/>
          <p:cNvSpPr>
            <a:spLocks noGrp="1" noChangeArrowheads="1"/>
          </p:cNvSpPr>
          <p:nvPr>
            <p:ph type="dt" idx="1"/>
          </p:nvPr>
        </p:nvSpPr>
        <p:spPr bwMode="auto">
          <a:xfrm>
            <a:off x="3854452" y="0"/>
            <a:ext cx="2951163" cy="496888"/>
          </a:xfrm>
          <a:prstGeom prst="rect">
            <a:avLst/>
          </a:prstGeom>
          <a:noFill/>
          <a:ln w="9525">
            <a:noFill/>
            <a:miter lim="800000"/>
            <a:headEnd/>
            <a:tailEnd/>
          </a:ln>
          <a:effectLst/>
        </p:spPr>
        <p:txBody>
          <a:bodyPr vert="horz" wrap="square" lIns="92218" tIns="46108" rIns="92218" bIns="46108" numCol="1" anchor="t" anchorCtr="0" compatLnSpc="1">
            <a:prstTxWarp prst="textNoShape">
              <a:avLst/>
            </a:prstTxWarp>
          </a:bodyPr>
          <a:lstStyle>
            <a:lvl1pPr algn="r" defTabSz="922150" eaLnBrk="1" hangingPunct="1">
              <a:defRPr sz="1200">
                <a:latin typeface="Arial" charset="0"/>
                <a:ea typeface="ＭＳ Ｐゴシック" pitchFamily="50" charset="-128"/>
              </a:defRPr>
            </a:lvl1pPr>
          </a:lstStyle>
          <a:p>
            <a:pPr>
              <a:defRPr/>
            </a:pPr>
            <a:r>
              <a:rPr lang="ja-JP" altLang="en-US" smtClean="0"/>
              <a:t>様式第１号、第２号関係（開発計画書</a:t>
            </a:r>
            <a:r>
              <a:rPr lang="en-US" altLang="ja-JP" smtClean="0"/>
              <a:t>(</a:t>
            </a:r>
            <a:r>
              <a:rPr lang="ja-JP" altLang="en-US" smtClean="0"/>
              <a:t>概要</a:t>
            </a:r>
            <a:r>
              <a:rPr lang="en-US" altLang="ja-JP" smtClean="0"/>
              <a:t>)</a:t>
            </a:r>
            <a:r>
              <a:rPr lang="ja-JP" altLang="en-US" smtClean="0"/>
              <a:t>）</a:t>
            </a:r>
            <a:endParaRPr lang="en-US" altLang="ja-JP"/>
          </a:p>
        </p:txBody>
      </p:sp>
      <p:sp>
        <p:nvSpPr>
          <p:cNvPr id="2052" name="Rectangle 4"/>
          <p:cNvSpPr>
            <a:spLocks noGrp="1" noRot="1" noChangeAspect="1" noChangeArrowheads="1" noTextEdit="1"/>
          </p:cNvSpPr>
          <p:nvPr>
            <p:ph type="sldImg" idx="2"/>
          </p:nvPr>
        </p:nvSpPr>
        <p:spPr bwMode="auto">
          <a:xfrm>
            <a:off x="711200" y="744538"/>
            <a:ext cx="5384800" cy="37290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79451" y="4721227"/>
            <a:ext cx="5448300" cy="4473575"/>
          </a:xfrm>
          <a:prstGeom prst="rect">
            <a:avLst/>
          </a:prstGeom>
          <a:noFill/>
          <a:ln w="9525">
            <a:noFill/>
            <a:miter lim="800000"/>
            <a:headEnd/>
            <a:tailEnd/>
          </a:ln>
          <a:effectLst/>
        </p:spPr>
        <p:txBody>
          <a:bodyPr vert="horz" wrap="square" lIns="92218" tIns="46108" rIns="92218" bIns="46108"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0246" name="Rectangle 6"/>
          <p:cNvSpPr>
            <a:spLocks noGrp="1" noChangeArrowheads="1"/>
          </p:cNvSpPr>
          <p:nvPr>
            <p:ph type="ftr" sz="quarter" idx="4"/>
          </p:nvPr>
        </p:nvSpPr>
        <p:spPr bwMode="auto">
          <a:xfrm>
            <a:off x="0" y="9440863"/>
            <a:ext cx="2951163" cy="496887"/>
          </a:xfrm>
          <a:prstGeom prst="rect">
            <a:avLst/>
          </a:prstGeom>
          <a:noFill/>
          <a:ln w="9525">
            <a:noFill/>
            <a:miter lim="800000"/>
            <a:headEnd/>
            <a:tailEnd/>
          </a:ln>
          <a:effectLst/>
        </p:spPr>
        <p:txBody>
          <a:bodyPr vert="horz" wrap="square" lIns="92218" tIns="46108" rIns="92218" bIns="46108" numCol="1" anchor="b" anchorCtr="0" compatLnSpc="1">
            <a:prstTxWarp prst="textNoShape">
              <a:avLst/>
            </a:prstTxWarp>
          </a:bodyPr>
          <a:lstStyle>
            <a:lvl1pPr algn="l" defTabSz="922150" eaLnBrk="1" hangingPunct="1">
              <a:defRPr sz="1200">
                <a:latin typeface="Arial" charset="0"/>
                <a:ea typeface="ＭＳ Ｐゴシック" pitchFamily="50" charset="-128"/>
              </a:defRPr>
            </a:lvl1pPr>
          </a:lstStyle>
          <a:p>
            <a:pPr>
              <a:defRPr/>
            </a:pPr>
            <a:endParaRPr lang="en-US" altLang="ja-JP"/>
          </a:p>
        </p:txBody>
      </p:sp>
      <p:sp>
        <p:nvSpPr>
          <p:cNvPr id="10247" name="Rectangle 7"/>
          <p:cNvSpPr>
            <a:spLocks noGrp="1" noChangeArrowheads="1"/>
          </p:cNvSpPr>
          <p:nvPr>
            <p:ph type="sldNum" sz="quarter" idx="5"/>
          </p:nvPr>
        </p:nvSpPr>
        <p:spPr bwMode="auto">
          <a:xfrm>
            <a:off x="3854452" y="9440863"/>
            <a:ext cx="2951163" cy="496887"/>
          </a:xfrm>
          <a:prstGeom prst="rect">
            <a:avLst/>
          </a:prstGeom>
          <a:noFill/>
          <a:ln w="9525">
            <a:noFill/>
            <a:miter lim="800000"/>
            <a:headEnd/>
            <a:tailEnd/>
          </a:ln>
          <a:effectLst/>
        </p:spPr>
        <p:txBody>
          <a:bodyPr vert="horz" wrap="square" lIns="92218" tIns="46108" rIns="92218" bIns="46108" numCol="1" anchor="b" anchorCtr="0" compatLnSpc="1">
            <a:prstTxWarp prst="textNoShape">
              <a:avLst/>
            </a:prstTxWarp>
          </a:bodyPr>
          <a:lstStyle>
            <a:lvl1pPr algn="r" defTabSz="922150" eaLnBrk="1" hangingPunct="1">
              <a:defRPr sz="1200"/>
            </a:lvl1pPr>
          </a:lstStyle>
          <a:p>
            <a:pPr>
              <a:defRPr/>
            </a:pPr>
            <a:fld id="{878764B0-C67A-415E-BCD1-19BC5CBC4140}" type="slidenum">
              <a:rPr lang="en-US" altLang="ja-JP"/>
              <a:pPr>
                <a:defRPr/>
              </a:pPr>
              <a:t>‹#›</a:t>
            </a:fld>
            <a:endParaRPr lang="en-US" altLang="ja-JP"/>
          </a:p>
        </p:txBody>
      </p:sp>
    </p:spTree>
    <p:extLst>
      <p:ext uri="{BB962C8B-B14F-4D97-AF65-F5344CB8AC3E}">
        <p14:creationId xmlns:p14="http://schemas.microsoft.com/office/powerpoint/2010/main" val="1588835184"/>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7"/>
          <p:cNvSpPr txBox="1">
            <a:spLocks noGrp="1" noChangeArrowheads="1"/>
          </p:cNvSpPr>
          <p:nvPr/>
        </p:nvSpPr>
        <p:spPr bwMode="auto">
          <a:xfrm>
            <a:off x="3856040" y="9439275"/>
            <a:ext cx="29495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6" tIns="45701" rIns="91406" bIns="45701" anchor="b"/>
          <a:lstStyle>
            <a:lvl1pPr defTabSz="912813">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12813">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12813">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12813">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12813">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12813"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lgn="r" eaLnBrk="1" hangingPunct="1">
              <a:spcBef>
                <a:spcPct val="0"/>
              </a:spcBef>
            </a:pPr>
            <a:fld id="{0D76835C-BF59-45D8-9B10-0400C884F181}" type="slidenum">
              <a:rPr lang="en-US" altLang="ja-JP">
                <a:latin typeface="Times New Roman" panose="02020603050405020304" pitchFamily="18" charset="0"/>
                <a:ea typeface="ＭＳ Ｐゴシック" panose="020B0600070205080204" pitchFamily="50" charset="-128"/>
              </a:rPr>
              <a:pPr algn="r" eaLnBrk="1" hangingPunct="1">
                <a:spcBef>
                  <a:spcPct val="0"/>
                </a:spcBef>
              </a:pPr>
              <a:t>1</a:t>
            </a:fld>
            <a:endParaRPr lang="en-US" altLang="ja-JP">
              <a:latin typeface="Times New Roman" panose="02020603050405020304" pitchFamily="18" charset="0"/>
              <a:ea typeface="ＭＳ Ｐゴシック" panose="020B0600070205080204" pitchFamily="50" charset="-128"/>
            </a:endParaRPr>
          </a:p>
        </p:txBody>
      </p:sp>
      <p:sp>
        <p:nvSpPr>
          <p:cNvPr id="7172" name="Rectangle 2"/>
          <p:cNvSpPr>
            <a:spLocks noGrp="1" noRot="1" noChangeAspect="1" noChangeArrowheads="1" noTextEdit="1"/>
          </p:cNvSpPr>
          <p:nvPr>
            <p:ph type="sldImg"/>
          </p:nvPr>
        </p:nvSpPr>
        <p:spPr>
          <a:xfrm>
            <a:off x="714375" y="746125"/>
            <a:ext cx="5378450" cy="3724275"/>
          </a:xfrm>
          <a:ln/>
        </p:spPr>
      </p:sp>
      <p:sp>
        <p:nvSpPr>
          <p:cNvPr id="7173" name="Rectangle 3"/>
          <p:cNvSpPr>
            <a:spLocks noGrp="1" noChangeArrowheads="1"/>
          </p:cNvSpPr>
          <p:nvPr>
            <p:ph type="body" idx="1"/>
          </p:nvPr>
        </p:nvSpPr>
        <p:spPr>
          <a:xfrm>
            <a:off x="679451" y="4721225"/>
            <a:ext cx="5448300" cy="44719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6" tIns="45701" rIns="91406" bIns="45701"/>
          <a:lstStyle/>
          <a:p>
            <a:pPr eaLnBrk="1" hangingPunct="1"/>
            <a:endParaRPr lang="ja-JP" altLang="ja-JP" smtClean="0">
              <a:latin typeface="Arial" panose="020B0604020202020204" pitchFamily="34" charset="0"/>
            </a:endParaRPr>
          </a:p>
        </p:txBody>
      </p:sp>
      <p:sp>
        <p:nvSpPr>
          <p:cNvPr id="2" name="日付プレースホルダー 1"/>
          <p:cNvSpPr>
            <a:spLocks noGrp="1"/>
          </p:cNvSpPr>
          <p:nvPr>
            <p:ph type="dt" idx="10"/>
          </p:nvPr>
        </p:nvSpPr>
        <p:spPr/>
        <p:txBody>
          <a:bodyPr/>
          <a:lstStyle/>
          <a:p>
            <a:pPr>
              <a:defRPr/>
            </a:pPr>
            <a:r>
              <a:rPr lang="ja-JP" altLang="en-US" smtClean="0"/>
              <a:t>様式第１号、第２号関係（開発計画書</a:t>
            </a:r>
            <a:r>
              <a:rPr lang="en-US" altLang="ja-JP" smtClean="0"/>
              <a:t>(</a:t>
            </a:r>
            <a:r>
              <a:rPr lang="ja-JP" altLang="en-US" smtClean="0"/>
              <a:t>概要</a:t>
            </a:r>
            <a:r>
              <a:rPr lang="en-US" altLang="ja-JP" smtClean="0"/>
              <a:t>)</a:t>
            </a:r>
            <a:r>
              <a:rPr lang="ja-JP" altLang="en-US" smtClean="0"/>
              <a:t>）</a:t>
            </a:r>
            <a:endParaRPr lang="en-US" altLang="ja-JP"/>
          </a:p>
        </p:txBody>
      </p:sp>
    </p:spTree>
    <p:extLst>
      <p:ext uri="{BB962C8B-B14F-4D97-AF65-F5344CB8AC3E}">
        <p14:creationId xmlns:p14="http://schemas.microsoft.com/office/powerpoint/2010/main" val="3703120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8"/>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198" indent="0" algn="ctr">
              <a:buNone/>
              <a:defRPr/>
            </a:lvl2pPr>
            <a:lvl3pPr marL="914395" indent="0" algn="ctr">
              <a:buNone/>
              <a:defRPr/>
            </a:lvl3pPr>
            <a:lvl4pPr marL="1371592" indent="0" algn="ctr">
              <a:buNone/>
              <a:defRPr/>
            </a:lvl4pPr>
            <a:lvl5pPr marL="1828789" indent="0" algn="ctr">
              <a:buNone/>
              <a:defRPr/>
            </a:lvl5pPr>
            <a:lvl6pPr marL="2285987" indent="0" algn="ctr">
              <a:buNone/>
              <a:defRPr/>
            </a:lvl6pPr>
            <a:lvl7pPr marL="2743185" indent="0" algn="ctr">
              <a:buNone/>
              <a:defRPr/>
            </a:lvl7pPr>
            <a:lvl8pPr marL="3200381" indent="0" algn="ctr">
              <a:buNone/>
              <a:defRPr/>
            </a:lvl8pPr>
            <a:lvl9pPr marL="3657579"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41E22657-D5E5-4CC4-A42D-E4B1A8F4311D}" type="slidenum">
              <a:rPr lang="en-US" altLang="ja-JP"/>
              <a:pPr>
                <a:defRPr/>
              </a:pPr>
              <a:t>‹#›</a:t>
            </a:fld>
            <a:endParaRPr lang="en-US" altLang="ja-JP"/>
          </a:p>
        </p:txBody>
      </p:sp>
    </p:spTree>
    <p:extLst>
      <p:ext uri="{BB962C8B-B14F-4D97-AF65-F5344CB8AC3E}">
        <p14:creationId xmlns:p14="http://schemas.microsoft.com/office/powerpoint/2010/main" val="1060563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4FAD083-8663-44C5-8028-F5C14F3727F2}" type="slidenum">
              <a:rPr lang="en-US" altLang="ja-JP"/>
              <a:pPr>
                <a:defRPr/>
              </a:pPr>
              <a:t>‹#›</a:t>
            </a:fld>
            <a:endParaRPr lang="en-US" altLang="ja-JP"/>
          </a:p>
        </p:txBody>
      </p:sp>
    </p:spTree>
    <p:extLst>
      <p:ext uri="{BB962C8B-B14F-4D97-AF65-F5344CB8AC3E}">
        <p14:creationId xmlns:p14="http://schemas.microsoft.com/office/powerpoint/2010/main" val="1612268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1"/>
            <a:ext cx="222885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95300" y="274641"/>
            <a:ext cx="652145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6558BF4-9A13-4B83-92D0-BEF89BFC9994}" type="slidenum">
              <a:rPr lang="en-US" altLang="ja-JP"/>
              <a:pPr>
                <a:defRPr/>
              </a:pPr>
              <a:t>‹#›</a:t>
            </a:fld>
            <a:endParaRPr lang="en-US" altLang="ja-JP"/>
          </a:p>
        </p:txBody>
      </p:sp>
    </p:spTree>
    <p:extLst>
      <p:ext uri="{BB962C8B-B14F-4D97-AF65-F5344CB8AC3E}">
        <p14:creationId xmlns:p14="http://schemas.microsoft.com/office/powerpoint/2010/main" val="199813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A6C1A8B-3311-4999-ACC7-72C32476C681}" type="slidenum">
              <a:rPr lang="en-US" altLang="ja-JP"/>
              <a:pPr>
                <a:defRPr/>
              </a:pPr>
              <a:t>‹#›</a:t>
            </a:fld>
            <a:endParaRPr lang="en-US" altLang="ja-JP"/>
          </a:p>
        </p:txBody>
      </p:sp>
    </p:spTree>
    <p:extLst>
      <p:ext uri="{BB962C8B-B14F-4D97-AF65-F5344CB8AC3E}">
        <p14:creationId xmlns:p14="http://schemas.microsoft.com/office/powerpoint/2010/main" val="2111617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5178B93-861F-4358-842C-D19CDB444B9D}" type="slidenum">
              <a:rPr lang="en-US" altLang="ja-JP"/>
              <a:pPr>
                <a:defRPr/>
              </a:pPr>
              <a:t>‹#›</a:t>
            </a:fld>
            <a:endParaRPr lang="en-US" altLang="ja-JP"/>
          </a:p>
        </p:txBody>
      </p:sp>
    </p:spTree>
    <p:extLst>
      <p:ext uri="{BB962C8B-B14F-4D97-AF65-F5344CB8AC3E}">
        <p14:creationId xmlns:p14="http://schemas.microsoft.com/office/powerpoint/2010/main" val="670459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6D4349A-05E6-4EEB-9D0B-9E60875AD83C}" type="slidenum">
              <a:rPr lang="en-US" altLang="ja-JP"/>
              <a:pPr>
                <a:defRPr/>
              </a:pPr>
              <a:t>‹#›</a:t>
            </a:fld>
            <a:endParaRPr lang="en-US" altLang="ja-JP"/>
          </a:p>
        </p:txBody>
      </p:sp>
    </p:spTree>
    <p:extLst>
      <p:ext uri="{BB962C8B-B14F-4D97-AF65-F5344CB8AC3E}">
        <p14:creationId xmlns:p14="http://schemas.microsoft.com/office/powerpoint/2010/main" val="4097343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D1E3D88-322D-4571-A7FC-00908B62D312}" type="slidenum">
              <a:rPr lang="en-US" altLang="ja-JP"/>
              <a:pPr>
                <a:defRPr/>
              </a:pPr>
              <a:t>‹#›</a:t>
            </a:fld>
            <a:endParaRPr lang="en-US" altLang="ja-JP"/>
          </a:p>
        </p:txBody>
      </p:sp>
    </p:spTree>
    <p:extLst>
      <p:ext uri="{BB962C8B-B14F-4D97-AF65-F5344CB8AC3E}">
        <p14:creationId xmlns:p14="http://schemas.microsoft.com/office/powerpoint/2010/main" val="652107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BCD1AAC-C156-4F65-BE67-6BCF1F80C5E7}" type="slidenum">
              <a:rPr lang="en-US" altLang="ja-JP"/>
              <a:pPr>
                <a:defRPr/>
              </a:pPr>
              <a:t>‹#›</a:t>
            </a:fld>
            <a:endParaRPr lang="en-US" altLang="ja-JP"/>
          </a:p>
        </p:txBody>
      </p:sp>
    </p:spTree>
    <p:extLst>
      <p:ext uri="{BB962C8B-B14F-4D97-AF65-F5344CB8AC3E}">
        <p14:creationId xmlns:p14="http://schemas.microsoft.com/office/powerpoint/2010/main" val="549062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E855A688-EA9F-404B-A3B7-87B97C643A39}" type="slidenum">
              <a:rPr lang="en-US" altLang="ja-JP"/>
              <a:pPr>
                <a:defRPr/>
              </a:pPr>
              <a:t>‹#›</a:t>
            </a:fld>
            <a:endParaRPr lang="en-US" altLang="ja-JP"/>
          </a:p>
        </p:txBody>
      </p:sp>
    </p:spTree>
    <p:extLst>
      <p:ext uri="{BB962C8B-B14F-4D97-AF65-F5344CB8AC3E}">
        <p14:creationId xmlns:p14="http://schemas.microsoft.com/office/powerpoint/2010/main" val="4199651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18E04A6-A7D5-4ADA-8BA8-4182D59DF6D3}" type="slidenum">
              <a:rPr lang="en-US" altLang="ja-JP"/>
              <a:pPr>
                <a:defRPr/>
              </a:pPr>
              <a:t>‹#›</a:t>
            </a:fld>
            <a:endParaRPr lang="en-US" altLang="ja-JP"/>
          </a:p>
        </p:txBody>
      </p:sp>
    </p:spTree>
    <p:extLst>
      <p:ext uri="{BB962C8B-B14F-4D97-AF65-F5344CB8AC3E}">
        <p14:creationId xmlns:p14="http://schemas.microsoft.com/office/powerpoint/2010/main" val="3619768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AF1F15CD-9606-4F81-9051-55DBF333541E}" type="slidenum">
              <a:rPr lang="en-US" altLang="ja-JP"/>
              <a:pPr>
                <a:defRPr/>
              </a:pPr>
              <a:t>‹#›</a:t>
            </a:fld>
            <a:endParaRPr lang="en-US" altLang="ja-JP"/>
          </a:p>
        </p:txBody>
      </p:sp>
    </p:spTree>
    <p:extLst>
      <p:ext uri="{BB962C8B-B14F-4D97-AF65-F5344CB8AC3E}">
        <p14:creationId xmlns:p14="http://schemas.microsoft.com/office/powerpoint/2010/main" val="1475383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95300" y="1600203"/>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atin typeface="Arial" charset="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B6FD8F96-3A5D-48B2-A071-B9DACE9DA29B}"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198" algn="ctr" rtl="0" fontAlgn="base">
        <a:spcBef>
          <a:spcPct val="0"/>
        </a:spcBef>
        <a:spcAft>
          <a:spcPct val="0"/>
        </a:spcAft>
        <a:defRPr kumimoji="1" sz="4400">
          <a:solidFill>
            <a:schemeClr val="tx2"/>
          </a:solidFill>
          <a:latin typeface="Arial" charset="0"/>
          <a:ea typeface="ＭＳ Ｐゴシック" pitchFamily="50" charset="-128"/>
        </a:defRPr>
      </a:lvl6pPr>
      <a:lvl7pPr marL="914395" algn="ctr" rtl="0" fontAlgn="base">
        <a:spcBef>
          <a:spcPct val="0"/>
        </a:spcBef>
        <a:spcAft>
          <a:spcPct val="0"/>
        </a:spcAft>
        <a:defRPr kumimoji="1" sz="4400">
          <a:solidFill>
            <a:schemeClr val="tx2"/>
          </a:solidFill>
          <a:latin typeface="Arial" charset="0"/>
          <a:ea typeface="ＭＳ Ｐゴシック" pitchFamily="50" charset="-128"/>
        </a:defRPr>
      </a:lvl7pPr>
      <a:lvl8pPr marL="1371592" algn="ctr" rtl="0" fontAlgn="base">
        <a:spcBef>
          <a:spcPct val="0"/>
        </a:spcBef>
        <a:spcAft>
          <a:spcPct val="0"/>
        </a:spcAft>
        <a:defRPr kumimoji="1" sz="4400">
          <a:solidFill>
            <a:schemeClr val="tx2"/>
          </a:solidFill>
          <a:latin typeface="Arial" charset="0"/>
          <a:ea typeface="ＭＳ Ｐゴシック" pitchFamily="50" charset="-128"/>
        </a:defRPr>
      </a:lvl8pPr>
      <a:lvl9pPr marL="1828789"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898" indent="-342898" algn="l" rtl="0" eaLnBrk="0" fontAlgn="base" hangingPunct="0">
        <a:spcBef>
          <a:spcPct val="20000"/>
        </a:spcBef>
        <a:spcAft>
          <a:spcPct val="0"/>
        </a:spcAft>
        <a:buChar char="•"/>
        <a:defRPr kumimoji="1" sz="3200">
          <a:solidFill>
            <a:schemeClr val="tx1"/>
          </a:solidFill>
          <a:latin typeface="+mn-lt"/>
          <a:ea typeface="+mn-ea"/>
          <a:cs typeface="+mn-cs"/>
        </a:defRPr>
      </a:lvl1pPr>
      <a:lvl2pPr marL="742946" indent="-285748" algn="l" rtl="0" eaLnBrk="0" fontAlgn="base" hangingPunct="0">
        <a:spcBef>
          <a:spcPct val="20000"/>
        </a:spcBef>
        <a:spcAft>
          <a:spcPct val="0"/>
        </a:spcAft>
        <a:buChar char="–"/>
        <a:defRPr kumimoji="1" sz="2800">
          <a:solidFill>
            <a:schemeClr val="tx1"/>
          </a:solidFill>
          <a:latin typeface="+mn-lt"/>
          <a:ea typeface="+mn-ea"/>
        </a:defRPr>
      </a:lvl2pPr>
      <a:lvl3pPr marL="1142993" indent="-228598" algn="l" rtl="0" eaLnBrk="0" fontAlgn="base" hangingPunct="0">
        <a:spcBef>
          <a:spcPct val="20000"/>
        </a:spcBef>
        <a:spcAft>
          <a:spcPct val="0"/>
        </a:spcAft>
        <a:buChar char="•"/>
        <a:defRPr kumimoji="1" sz="2400">
          <a:solidFill>
            <a:schemeClr val="tx1"/>
          </a:solidFill>
          <a:latin typeface="+mn-lt"/>
          <a:ea typeface="+mn-ea"/>
        </a:defRPr>
      </a:lvl3pPr>
      <a:lvl4pPr marL="1600191" indent="-228598" algn="l" rtl="0" eaLnBrk="0" fontAlgn="base" hangingPunct="0">
        <a:spcBef>
          <a:spcPct val="20000"/>
        </a:spcBef>
        <a:spcAft>
          <a:spcPct val="0"/>
        </a:spcAft>
        <a:buChar char="–"/>
        <a:defRPr kumimoji="1" sz="2000">
          <a:solidFill>
            <a:schemeClr val="tx1"/>
          </a:solidFill>
          <a:latin typeface="+mn-lt"/>
          <a:ea typeface="+mn-ea"/>
        </a:defRPr>
      </a:lvl4pPr>
      <a:lvl5pPr marL="2057388" indent="-228598" algn="l" rtl="0" eaLnBrk="0" fontAlgn="base" hangingPunct="0">
        <a:spcBef>
          <a:spcPct val="20000"/>
        </a:spcBef>
        <a:spcAft>
          <a:spcPct val="0"/>
        </a:spcAft>
        <a:buChar char="»"/>
        <a:defRPr kumimoji="1" sz="2000">
          <a:solidFill>
            <a:schemeClr val="tx1"/>
          </a:solidFill>
          <a:latin typeface="+mn-lt"/>
          <a:ea typeface="+mn-ea"/>
        </a:defRPr>
      </a:lvl5pPr>
      <a:lvl6pPr marL="2514585" indent="-228598" algn="l" rtl="0" fontAlgn="base">
        <a:spcBef>
          <a:spcPct val="20000"/>
        </a:spcBef>
        <a:spcAft>
          <a:spcPct val="0"/>
        </a:spcAft>
        <a:buChar char="»"/>
        <a:defRPr kumimoji="1" sz="2000">
          <a:solidFill>
            <a:schemeClr val="tx1"/>
          </a:solidFill>
          <a:latin typeface="+mn-lt"/>
          <a:ea typeface="+mn-ea"/>
        </a:defRPr>
      </a:lvl6pPr>
      <a:lvl7pPr marL="2971783" indent="-228598" algn="l" rtl="0" fontAlgn="base">
        <a:spcBef>
          <a:spcPct val="20000"/>
        </a:spcBef>
        <a:spcAft>
          <a:spcPct val="0"/>
        </a:spcAft>
        <a:buChar char="»"/>
        <a:defRPr kumimoji="1" sz="2000">
          <a:solidFill>
            <a:schemeClr val="tx1"/>
          </a:solidFill>
          <a:latin typeface="+mn-lt"/>
          <a:ea typeface="+mn-ea"/>
        </a:defRPr>
      </a:lvl7pPr>
      <a:lvl8pPr marL="3428980" indent="-228598" algn="l" rtl="0" fontAlgn="base">
        <a:spcBef>
          <a:spcPct val="20000"/>
        </a:spcBef>
        <a:spcAft>
          <a:spcPct val="0"/>
        </a:spcAft>
        <a:buChar char="»"/>
        <a:defRPr kumimoji="1" sz="2000">
          <a:solidFill>
            <a:schemeClr val="tx1"/>
          </a:solidFill>
          <a:latin typeface="+mn-lt"/>
          <a:ea typeface="+mn-ea"/>
        </a:defRPr>
      </a:lvl8pPr>
      <a:lvl9pPr marL="3886177" indent="-228598"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Text Box 687"/>
          <p:cNvSpPr txBox="1">
            <a:spLocks noChangeArrowheads="1"/>
          </p:cNvSpPr>
          <p:nvPr/>
        </p:nvSpPr>
        <p:spPr bwMode="auto">
          <a:xfrm>
            <a:off x="1999692" y="581065"/>
            <a:ext cx="55256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latin typeface="Times New Roman" panose="02020603050405020304" pitchFamily="18" charset="0"/>
              </a:rPr>
              <a:t>脱炭素社会実現のための省エネ</a:t>
            </a:r>
            <a:r>
              <a:rPr lang="ja-JP" altLang="en-US" sz="1200" b="1" dirty="0" smtClean="0">
                <a:latin typeface="Times New Roman" panose="02020603050405020304" pitchFamily="18" charset="0"/>
              </a:rPr>
              <a:t>新製品開発支援事業　事業計画書</a:t>
            </a: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概要</a:t>
            </a:r>
            <a:r>
              <a:rPr lang="en-US" altLang="ja-JP" sz="1200" b="1" dirty="0" smtClean="0">
                <a:latin typeface="Times New Roman" panose="02020603050405020304" pitchFamily="18" charset="0"/>
              </a:rPr>
              <a:t>)</a:t>
            </a:r>
            <a:endParaRPr lang="ja-JP" altLang="en-US" sz="1200" b="1" dirty="0">
              <a:latin typeface="Times New Roman" panose="02020603050405020304" pitchFamily="18" charset="0"/>
            </a:endParaRPr>
          </a:p>
        </p:txBody>
      </p:sp>
      <p:sp>
        <p:nvSpPr>
          <p:cNvPr id="55" name="Text Box 687"/>
          <p:cNvSpPr txBox="1">
            <a:spLocks noChangeArrowheads="1"/>
          </p:cNvSpPr>
          <p:nvPr/>
        </p:nvSpPr>
        <p:spPr bwMode="auto">
          <a:xfrm>
            <a:off x="956556" y="885637"/>
            <a:ext cx="26282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b="1" dirty="0">
                <a:latin typeface="Times New Roman" panose="02020603050405020304" pitchFamily="18" charset="0"/>
              </a:rPr>
              <a:t>テーマ名：</a:t>
            </a:r>
          </a:p>
        </p:txBody>
      </p:sp>
      <p:sp>
        <p:nvSpPr>
          <p:cNvPr id="56" name="Text Box 687"/>
          <p:cNvSpPr txBox="1">
            <a:spLocks noChangeArrowheads="1"/>
          </p:cNvSpPr>
          <p:nvPr/>
        </p:nvSpPr>
        <p:spPr bwMode="auto">
          <a:xfrm>
            <a:off x="5601072" y="854614"/>
            <a:ext cx="19868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商号又は名称</a:t>
            </a:r>
            <a:r>
              <a:rPr lang="en-US" altLang="ja-JP" sz="1200" b="1" dirty="0" smtClean="0">
                <a:latin typeface="Times New Roman" panose="02020603050405020304" pitchFamily="18" charset="0"/>
              </a:rPr>
              <a:t>)</a:t>
            </a:r>
            <a:endParaRPr lang="ja-JP" altLang="en-US" sz="1200" b="1" dirty="0">
              <a:latin typeface="Times New Roman" panose="02020603050405020304" pitchFamily="18" charset="0"/>
            </a:endParaRPr>
          </a:p>
        </p:txBody>
      </p:sp>
      <p:sp>
        <p:nvSpPr>
          <p:cNvPr id="6146" name="Rectangle 689"/>
          <p:cNvSpPr>
            <a:spLocks noChangeArrowheads="1"/>
          </p:cNvSpPr>
          <p:nvPr/>
        </p:nvSpPr>
        <p:spPr bwMode="auto">
          <a:xfrm>
            <a:off x="4762494" y="1734814"/>
            <a:ext cx="5051045" cy="30825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rPr>
              <a:t>【</a:t>
            </a:r>
            <a:r>
              <a:rPr lang="ja-JP" altLang="en-US" sz="1050" b="1" dirty="0">
                <a:latin typeface="Times New Roman" panose="02020603050405020304" pitchFamily="18" charset="0"/>
              </a:rPr>
              <a:t>開発工程及び</a:t>
            </a:r>
            <a:r>
              <a:rPr lang="ja-JP" altLang="en-US" sz="1050" b="1" dirty="0" smtClean="0">
                <a:latin typeface="Times New Roman" panose="02020603050405020304" pitchFamily="18" charset="0"/>
              </a:rPr>
              <a:t>具体的実施内容</a:t>
            </a:r>
            <a:r>
              <a:rPr lang="en-US" altLang="ja-JP" sz="1050" b="1" dirty="0">
                <a:latin typeface="Times New Roman" panose="02020603050405020304" pitchFamily="18" charset="0"/>
              </a:rPr>
              <a:t>】</a:t>
            </a:r>
            <a:endParaRPr lang="ja-JP" altLang="ja-JP" sz="1050" dirty="0">
              <a:latin typeface="Times New Roman" panose="02020603050405020304" pitchFamily="18" charset="0"/>
            </a:endParaRPr>
          </a:p>
        </p:txBody>
      </p:sp>
      <p:sp>
        <p:nvSpPr>
          <p:cNvPr id="6147" name="Rectangle 4"/>
          <p:cNvSpPr>
            <a:spLocks noChangeArrowheads="1"/>
          </p:cNvSpPr>
          <p:nvPr/>
        </p:nvSpPr>
        <p:spPr bwMode="auto">
          <a:xfrm>
            <a:off x="4844988" y="5142437"/>
            <a:ext cx="2065277" cy="16077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dirty="0" smtClean="0">
                <a:latin typeface="Times New Roman" panose="02020603050405020304" pitchFamily="18" charset="0"/>
              </a:rPr>
              <a:t>（自社名）</a:t>
            </a:r>
            <a:endParaRPr lang="en-US" altLang="ja-JP" sz="900" dirty="0" smtClean="0">
              <a:latin typeface="Times New Roman" panose="02020603050405020304" pitchFamily="18" charset="0"/>
            </a:endParaRPr>
          </a:p>
          <a:p>
            <a:pPr eaLnBrk="1" hangingPunct="1">
              <a:spcBef>
                <a:spcPts val="0"/>
              </a:spcBef>
              <a:buFontTx/>
              <a:buNone/>
            </a:pPr>
            <a:r>
              <a:rPr lang="ja-JP" altLang="en-US" sz="900" dirty="0" smtClean="0">
                <a:latin typeface="Times New Roman" panose="02020603050405020304" pitchFamily="18" charset="0"/>
              </a:rPr>
              <a:t>自社内で実施する開発内容：</a:t>
            </a:r>
            <a:endParaRPr lang="en-US" altLang="ja-JP" sz="900" dirty="0" smtClean="0">
              <a:latin typeface="Times New Roman" panose="02020603050405020304" pitchFamily="18" charset="0"/>
            </a:endParaRPr>
          </a:p>
          <a:p>
            <a:pPr eaLnBrk="1" hangingPunct="1">
              <a:spcBef>
                <a:spcPts val="0"/>
              </a:spcBef>
              <a:buFontTx/>
              <a:buNone/>
            </a:pPr>
            <a:endParaRPr lang="en-US" altLang="ja-JP" sz="900" dirty="0" smtClean="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r>
              <a:rPr lang="ja-JP" altLang="en-US" sz="900" dirty="0" smtClean="0">
                <a:latin typeface="Times New Roman" panose="02020603050405020304" pitchFamily="18" charset="0"/>
              </a:rPr>
              <a:t>活用する自社技術</a:t>
            </a:r>
            <a:endParaRPr lang="ja-JP" altLang="ja-JP" sz="900" dirty="0">
              <a:latin typeface="Times New Roman" panose="02020603050405020304" pitchFamily="18" charset="0"/>
            </a:endParaRPr>
          </a:p>
        </p:txBody>
      </p:sp>
      <p:sp>
        <p:nvSpPr>
          <p:cNvPr id="6148" name="Rectangle 8"/>
          <p:cNvSpPr>
            <a:spLocks noChangeArrowheads="1"/>
          </p:cNvSpPr>
          <p:nvPr/>
        </p:nvSpPr>
        <p:spPr bwMode="auto">
          <a:xfrm>
            <a:off x="128464" y="5687773"/>
            <a:ext cx="4532312" cy="10928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rPr>
              <a:t>事業化計画</a:t>
            </a:r>
            <a:r>
              <a:rPr lang="en-US" altLang="ja-JP" sz="1050" b="1" dirty="0" smtClean="0">
                <a:latin typeface="Times New Roman" panose="02020603050405020304" pitchFamily="18" charset="0"/>
                <a:sym typeface="Wingdings" panose="05000000000000000000" pitchFamily="2" charset="2"/>
              </a:rPr>
              <a:t>】</a:t>
            </a:r>
          </a:p>
          <a:p>
            <a:pPr eaLnBrk="1" hangingPunct="1">
              <a:spcBef>
                <a:spcPct val="0"/>
              </a:spcBef>
              <a:buFontTx/>
              <a:buNone/>
            </a:pPr>
            <a:r>
              <a:rPr lang="ja-JP" altLang="en-US" sz="1000" b="1" dirty="0">
                <a:latin typeface="ＭＳ Ｐゴシック" panose="020B0600070205080204" pitchFamily="50" charset="-128"/>
              </a:rPr>
              <a:t>・事業化予定時期：</a:t>
            </a:r>
            <a:endParaRPr lang="en-US" altLang="ja-JP" sz="1000" b="1" dirty="0">
              <a:latin typeface="ＭＳ Ｐゴシック" panose="020B0600070205080204" pitchFamily="50" charset="-128"/>
            </a:endParaRPr>
          </a:p>
          <a:p>
            <a:pPr eaLnBrk="1" hangingPunct="1">
              <a:spcBef>
                <a:spcPct val="0"/>
              </a:spcBef>
              <a:buFontTx/>
              <a:buNone/>
            </a:pPr>
            <a:r>
              <a:rPr lang="ja-JP" altLang="en-US" sz="1000" b="1" dirty="0">
                <a:latin typeface="ＭＳ Ｐゴシック" panose="020B0600070205080204" pitchFamily="50" charset="-128"/>
              </a:rPr>
              <a:t>・売上げ見込み：</a:t>
            </a:r>
            <a:endParaRPr lang="en-US" altLang="ja-JP" sz="1000" b="1" dirty="0">
              <a:latin typeface="ＭＳ Ｐゴシック" panose="020B0600070205080204" pitchFamily="50" charset="-128"/>
            </a:endParaRPr>
          </a:p>
          <a:p>
            <a:pPr eaLnBrk="1" hangingPunct="1">
              <a:spcBef>
                <a:spcPct val="50000"/>
              </a:spcBef>
              <a:buFontTx/>
              <a:buNone/>
            </a:pPr>
            <a:endParaRPr lang="ja-JP" altLang="ja-JP" sz="1050" dirty="0">
              <a:latin typeface="Times New Roman" panose="02020603050405020304" pitchFamily="18" charset="0"/>
            </a:endParaRPr>
          </a:p>
        </p:txBody>
      </p:sp>
      <p:sp>
        <p:nvSpPr>
          <p:cNvPr id="6154" name="Rectangle 5"/>
          <p:cNvSpPr>
            <a:spLocks noChangeArrowheads="1"/>
          </p:cNvSpPr>
          <p:nvPr/>
        </p:nvSpPr>
        <p:spPr bwMode="auto">
          <a:xfrm>
            <a:off x="128465" y="1734315"/>
            <a:ext cx="4537581" cy="123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rPr>
              <a:t>【</a:t>
            </a:r>
            <a:r>
              <a:rPr lang="ja-JP" altLang="en-US" sz="1050" b="1" dirty="0" smtClean="0">
                <a:latin typeface="Times New Roman" panose="02020603050405020304" pitchFamily="18" charset="0"/>
              </a:rPr>
              <a:t>背景・目的</a:t>
            </a:r>
            <a:r>
              <a:rPr lang="en-US" altLang="ja-JP" sz="1050" b="1" dirty="0" smtClean="0">
                <a:latin typeface="Times New Roman" panose="02020603050405020304" pitchFamily="18" charset="0"/>
              </a:rPr>
              <a:t>】</a:t>
            </a:r>
            <a:endParaRPr lang="ja-JP" altLang="ja-JP" sz="1050" b="1" dirty="0">
              <a:latin typeface="Times New Roman" panose="02020603050405020304" pitchFamily="18" charset="0"/>
            </a:endParaRPr>
          </a:p>
        </p:txBody>
      </p:sp>
      <p:sp>
        <p:nvSpPr>
          <p:cNvPr id="6157" name="Rectangle 287"/>
          <p:cNvSpPr>
            <a:spLocks noChangeArrowheads="1"/>
          </p:cNvSpPr>
          <p:nvPr/>
        </p:nvSpPr>
        <p:spPr bwMode="auto">
          <a:xfrm>
            <a:off x="128464" y="1131614"/>
            <a:ext cx="9685076" cy="562097"/>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概要</a:t>
            </a:r>
            <a:r>
              <a:rPr lang="en-US" altLang="ja-JP" sz="1050" dirty="0">
                <a:latin typeface="ＭＳ Ｐゴシック" panose="020B0600070205080204" pitchFamily="50" charset="-128"/>
              </a:rPr>
              <a:t>】</a:t>
            </a:r>
            <a:endParaRPr lang="ja-JP" altLang="en-US" sz="1050" dirty="0">
              <a:solidFill>
                <a:srgbClr val="0066FF"/>
              </a:solidFill>
              <a:latin typeface="ＭＳ Ｐゴシック" panose="020B0600070205080204" pitchFamily="50" charset="-128"/>
            </a:endParaRPr>
          </a:p>
        </p:txBody>
      </p:sp>
      <p:sp>
        <p:nvSpPr>
          <p:cNvPr id="6159" name="Rectangle 4"/>
          <p:cNvSpPr>
            <a:spLocks noChangeArrowheads="1"/>
          </p:cNvSpPr>
          <p:nvPr/>
        </p:nvSpPr>
        <p:spPr bwMode="auto">
          <a:xfrm>
            <a:off x="128464" y="4257893"/>
            <a:ext cx="4539516" cy="13237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lang="en-US" altLang="ja-JP" sz="1050" dirty="0" smtClean="0">
                <a:latin typeface="Times New Roman" panose="02020603050405020304" pitchFamily="18" charset="0"/>
              </a:rPr>
              <a:t>【</a:t>
            </a:r>
            <a:r>
              <a:rPr lang="ja-JP" altLang="en-US" sz="1050" b="1" dirty="0">
                <a:latin typeface="Times New Roman" panose="02020603050405020304" pitchFamily="18" charset="0"/>
              </a:rPr>
              <a:t>既存（類似</a:t>
            </a:r>
            <a:r>
              <a:rPr lang="ja-JP" altLang="en-US" sz="1050" b="1" dirty="0" smtClean="0">
                <a:latin typeface="Times New Roman" panose="02020603050405020304" pitchFamily="18" charset="0"/>
              </a:rPr>
              <a:t>）製品</a:t>
            </a:r>
            <a:r>
              <a:rPr lang="ja-JP" altLang="en-US" sz="1050" b="1" dirty="0">
                <a:latin typeface="Times New Roman" panose="02020603050405020304" pitchFamily="18" charset="0"/>
              </a:rPr>
              <a:t>との比較</a:t>
            </a:r>
            <a:r>
              <a:rPr lang="en-US" altLang="ja-JP" sz="1050" b="1" dirty="0" smtClean="0">
                <a:latin typeface="Times New Roman" panose="02020603050405020304" pitchFamily="18" charset="0"/>
              </a:rPr>
              <a:t>】</a:t>
            </a:r>
            <a:endParaRPr lang="en-US" altLang="ja-JP" sz="1050" dirty="0">
              <a:latin typeface="Times New Roman" panose="02020603050405020304" pitchFamily="18" charset="0"/>
            </a:endParaRPr>
          </a:p>
        </p:txBody>
      </p:sp>
      <p:sp>
        <p:nvSpPr>
          <p:cNvPr id="6161" name="Rectangle 8"/>
          <p:cNvSpPr>
            <a:spLocks noChangeArrowheads="1"/>
          </p:cNvSpPr>
          <p:nvPr/>
        </p:nvSpPr>
        <p:spPr bwMode="auto">
          <a:xfrm>
            <a:off x="128464" y="3013890"/>
            <a:ext cx="4537582" cy="12440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sym typeface="Wingdings" panose="05000000000000000000" pitchFamily="2" charset="2"/>
              </a:rPr>
              <a:t>開発</a:t>
            </a:r>
            <a:r>
              <a:rPr lang="ja-JP" altLang="en-US" sz="1050" b="1" dirty="0" smtClean="0">
                <a:latin typeface="Times New Roman" panose="02020603050405020304" pitchFamily="18" charset="0"/>
                <a:sym typeface="Wingdings" panose="05000000000000000000" pitchFamily="2" charset="2"/>
              </a:rPr>
              <a:t>する</a:t>
            </a:r>
            <a:r>
              <a:rPr lang="ja-JP" altLang="en-US" sz="1050" b="1" dirty="0">
                <a:latin typeface="Times New Roman" panose="02020603050405020304" pitchFamily="18" charset="0"/>
                <a:sym typeface="Wingdings" panose="05000000000000000000" pitchFamily="2" charset="2"/>
              </a:rPr>
              <a:t>脱炭素社会実現のための</a:t>
            </a:r>
            <a:r>
              <a:rPr lang="ja-JP" altLang="en-US" sz="1050" b="1" dirty="0" smtClean="0">
                <a:latin typeface="Times New Roman" panose="02020603050405020304" pitchFamily="18" charset="0"/>
                <a:sym typeface="Wingdings" panose="05000000000000000000" pitchFamily="2" charset="2"/>
              </a:rPr>
              <a:t>省エネにつながる新製品</a:t>
            </a:r>
            <a:r>
              <a:rPr lang="ja-JP" altLang="en-US" sz="1050" b="1" dirty="0" smtClean="0">
                <a:latin typeface="ＭＳ Ｐゴシック" panose="020B0600070205080204" pitchFamily="50" charset="-128"/>
              </a:rPr>
              <a:t>のイメージ・特徴</a:t>
            </a:r>
            <a:r>
              <a:rPr lang="en-US" altLang="ja-JP" sz="1050" b="1" dirty="0" smtClean="0">
                <a:latin typeface="Times New Roman" panose="02020603050405020304" pitchFamily="18" charset="0"/>
                <a:sym typeface="Wingdings" panose="05000000000000000000" pitchFamily="2" charset="2"/>
              </a:rPr>
              <a:t>】</a:t>
            </a:r>
            <a:endParaRPr lang="ja-JP" altLang="ja-JP" sz="1050" dirty="0">
              <a:latin typeface="Times New Roman" panose="02020603050405020304" pitchFamily="18" charset="0"/>
            </a:endParaRPr>
          </a:p>
        </p:txBody>
      </p:sp>
      <p:sp>
        <p:nvSpPr>
          <p:cNvPr id="36" name="Rectangle 10"/>
          <p:cNvSpPr>
            <a:spLocks noChangeArrowheads="1"/>
          </p:cNvSpPr>
          <p:nvPr/>
        </p:nvSpPr>
        <p:spPr bwMode="auto">
          <a:xfrm>
            <a:off x="4762494" y="4862112"/>
            <a:ext cx="5051045" cy="19155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endParaRPr lang="ja-JP" altLang="ja-JP" sz="1050">
              <a:latin typeface="Times New Roman" panose="02020603050405020304" pitchFamily="18" charset="0"/>
            </a:endParaRPr>
          </a:p>
        </p:txBody>
      </p:sp>
      <p:sp>
        <p:nvSpPr>
          <p:cNvPr id="37" name="Text Box 11"/>
          <p:cNvSpPr txBox="1">
            <a:spLocks noChangeArrowheads="1"/>
          </p:cNvSpPr>
          <p:nvPr/>
        </p:nvSpPr>
        <p:spPr bwMode="auto">
          <a:xfrm>
            <a:off x="4762495" y="4928165"/>
            <a:ext cx="1102514" cy="14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開発</a:t>
            </a:r>
            <a:r>
              <a:rPr lang="ja-JP" altLang="en-US" sz="1050" b="1" dirty="0" smtClean="0">
                <a:latin typeface="ＭＳ Ｐゴシック" panose="020B0600070205080204" pitchFamily="50" charset="-128"/>
              </a:rPr>
              <a:t>体制</a:t>
            </a:r>
            <a:r>
              <a:rPr lang="en-US" altLang="ja-JP" sz="1050" b="1" dirty="0" smtClean="0">
                <a:latin typeface="ＭＳ Ｐゴシック" panose="020B0600070205080204" pitchFamily="50" charset="-128"/>
              </a:rPr>
              <a:t>】</a:t>
            </a:r>
            <a:endParaRPr lang="en-US" altLang="ja-JP" sz="1050" b="1" dirty="0">
              <a:latin typeface="ＭＳ Ｐゴシック" panose="020B0600070205080204" pitchFamily="50" charset="-128"/>
            </a:endParaRPr>
          </a:p>
        </p:txBody>
      </p:sp>
      <p:sp>
        <p:nvSpPr>
          <p:cNvPr id="44" name="Rectangle 4"/>
          <p:cNvSpPr>
            <a:spLocks noChangeArrowheads="1"/>
          </p:cNvSpPr>
          <p:nvPr/>
        </p:nvSpPr>
        <p:spPr bwMode="auto">
          <a:xfrm>
            <a:off x="6910266" y="4885790"/>
            <a:ext cx="2866026" cy="92446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dirty="0" smtClean="0">
                <a:latin typeface="Times New Roman" panose="02020603050405020304" pitchFamily="18" charset="0"/>
              </a:rPr>
              <a:t>（外部機関名１）</a:t>
            </a:r>
            <a:endParaRPr lang="en-US" altLang="ja-JP" sz="900" dirty="0" smtClean="0">
              <a:latin typeface="Times New Roman" panose="02020603050405020304" pitchFamily="18" charset="0"/>
            </a:endParaRPr>
          </a:p>
          <a:p>
            <a:pPr eaLnBrk="1" hangingPunct="1">
              <a:spcBef>
                <a:spcPts val="0"/>
              </a:spcBef>
              <a:buFontTx/>
              <a:buNone/>
            </a:pPr>
            <a:r>
              <a:rPr lang="ja-JP" altLang="en-US" sz="900" dirty="0">
                <a:latin typeface="Times New Roman" panose="02020603050405020304" pitchFamily="18" charset="0"/>
              </a:rPr>
              <a:t>実施する内容</a:t>
            </a:r>
            <a:r>
              <a:rPr lang="en-US" altLang="ja-JP" sz="900" dirty="0">
                <a:latin typeface="Times New Roman" panose="02020603050405020304" pitchFamily="18" charset="0"/>
              </a:rPr>
              <a:t>(</a:t>
            </a:r>
            <a:r>
              <a:rPr lang="ja-JP" altLang="en-US" sz="900" dirty="0">
                <a:latin typeface="Times New Roman" panose="02020603050405020304" pitchFamily="18" charset="0"/>
              </a:rPr>
              <a:t>根幹部分は不可</a:t>
            </a:r>
            <a:r>
              <a:rPr lang="en-US" altLang="ja-JP" sz="900" dirty="0">
                <a:latin typeface="Times New Roman" panose="02020603050405020304" pitchFamily="18" charset="0"/>
              </a:rPr>
              <a:t>)</a:t>
            </a:r>
            <a:r>
              <a:rPr lang="ja-JP" altLang="en-US" sz="900" dirty="0">
                <a:latin typeface="Times New Roman" panose="02020603050405020304" pitchFamily="18" charset="0"/>
              </a:rPr>
              <a:t>：</a:t>
            </a: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a:p>
            <a:pPr eaLnBrk="1" hangingPunct="1">
              <a:spcBef>
                <a:spcPts val="0"/>
              </a:spcBef>
              <a:buFontTx/>
              <a:buNone/>
            </a:pPr>
            <a:r>
              <a:rPr lang="ja-JP" altLang="en-US" sz="900" dirty="0" smtClean="0">
                <a:latin typeface="Times New Roman" panose="02020603050405020304" pitchFamily="18" charset="0"/>
              </a:rPr>
              <a:t>利用する技術・機器等：</a:t>
            </a:r>
            <a:endParaRPr lang="en-US" altLang="ja-JP" sz="900" dirty="0" smtClean="0">
              <a:latin typeface="Times New Roman" panose="02020603050405020304" pitchFamily="18" charset="0"/>
            </a:endParaRPr>
          </a:p>
          <a:p>
            <a:pPr eaLnBrk="1" hangingPunct="1">
              <a:spcBef>
                <a:spcPts val="0"/>
              </a:spcBef>
              <a:buFontTx/>
              <a:buNone/>
            </a:pPr>
            <a:endParaRPr lang="en-US" altLang="ja-JP" sz="900" dirty="0">
              <a:latin typeface="Times New Roman" panose="02020603050405020304" pitchFamily="18" charset="0"/>
            </a:endParaRPr>
          </a:p>
        </p:txBody>
      </p:sp>
      <p:cxnSp>
        <p:nvCxnSpPr>
          <p:cNvPr id="4" name="直線コネクタ 3"/>
          <p:cNvCxnSpPr/>
          <p:nvPr/>
        </p:nvCxnSpPr>
        <p:spPr bwMode="auto">
          <a:xfrm>
            <a:off x="4709227" y="1732527"/>
            <a:ext cx="12020" cy="5050731"/>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8" name="直線コネクタ 47"/>
          <p:cNvCxnSpPr/>
          <p:nvPr/>
        </p:nvCxnSpPr>
        <p:spPr bwMode="auto">
          <a:xfrm flipV="1">
            <a:off x="128464" y="5631748"/>
            <a:ext cx="4570719" cy="4792"/>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3" name="Rectangle 4"/>
          <p:cNvSpPr>
            <a:spLocks noChangeArrowheads="1"/>
          </p:cNvSpPr>
          <p:nvPr/>
        </p:nvSpPr>
        <p:spPr bwMode="auto">
          <a:xfrm>
            <a:off x="6910266" y="5810250"/>
            <a:ext cx="2866025" cy="93994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no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dirty="0" smtClean="0">
                <a:latin typeface="+mj-ea"/>
                <a:ea typeface="+mj-ea"/>
              </a:rPr>
              <a:t>（外部機関名２）</a:t>
            </a:r>
            <a:endParaRPr lang="en-US" altLang="ja-JP" sz="900" dirty="0">
              <a:latin typeface="+mj-ea"/>
              <a:ea typeface="+mj-ea"/>
            </a:endParaRPr>
          </a:p>
          <a:p>
            <a:pPr eaLnBrk="1" hangingPunct="1">
              <a:spcBef>
                <a:spcPts val="0"/>
              </a:spcBef>
              <a:buFontTx/>
              <a:buNone/>
            </a:pPr>
            <a:r>
              <a:rPr lang="ja-JP" altLang="en-US" sz="900" dirty="0">
                <a:latin typeface="+mj-ea"/>
                <a:ea typeface="+mj-ea"/>
              </a:rPr>
              <a:t>実施する内容</a:t>
            </a:r>
            <a:r>
              <a:rPr lang="en-US" altLang="ja-JP" sz="900" dirty="0">
                <a:latin typeface="+mj-ea"/>
                <a:ea typeface="+mj-ea"/>
              </a:rPr>
              <a:t>(</a:t>
            </a:r>
            <a:r>
              <a:rPr lang="ja-JP" altLang="en-US" sz="900" dirty="0">
                <a:latin typeface="+mj-ea"/>
                <a:ea typeface="+mj-ea"/>
              </a:rPr>
              <a:t>根幹部分は不可</a:t>
            </a:r>
            <a:r>
              <a:rPr lang="en-US" altLang="ja-JP" sz="900" dirty="0">
                <a:latin typeface="+mj-ea"/>
                <a:ea typeface="+mj-ea"/>
              </a:rPr>
              <a:t>)</a:t>
            </a:r>
            <a:r>
              <a:rPr lang="ja-JP" altLang="en-US" sz="900" dirty="0">
                <a:latin typeface="+mj-ea"/>
                <a:ea typeface="+mj-ea"/>
              </a:rPr>
              <a:t>：</a:t>
            </a:r>
          </a:p>
          <a:p>
            <a:pPr eaLnBrk="1" hangingPunct="1">
              <a:spcBef>
                <a:spcPts val="0"/>
              </a:spcBef>
              <a:buFontTx/>
              <a:buNone/>
            </a:pPr>
            <a:endParaRPr lang="en-US" altLang="ja-JP" sz="900" dirty="0">
              <a:latin typeface="+mj-ea"/>
              <a:ea typeface="+mj-ea"/>
            </a:endParaRPr>
          </a:p>
          <a:p>
            <a:pPr eaLnBrk="1" hangingPunct="1">
              <a:spcBef>
                <a:spcPts val="0"/>
              </a:spcBef>
              <a:buFontTx/>
              <a:buNone/>
            </a:pPr>
            <a:endParaRPr lang="en-US" altLang="ja-JP" sz="900" dirty="0">
              <a:latin typeface="+mj-ea"/>
              <a:ea typeface="+mj-ea"/>
            </a:endParaRPr>
          </a:p>
          <a:p>
            <a:pPr eaLnBrk="1" hangingPunct="1">
              <a:spcBef>
                <a:spcPts val="0"/>
              </a:spcBef>
              <a:buFontTx/>
              <a:buNone/>
            </a:pPr>
            <a:r>
              <a:rPr lang="ja-JP" altLang="en-US" sz="900" dirty="0">
                <a:latin typeface="+mj-ea"/>
                <a:ea typeface="+mj-ea"/>
              </a:rPr>
              <a:t>利用</a:t>
            </a:r>
            <a:r>
              <a:rPr lang="ja-JP" altLang="en-US" sz="900" dirty="0" smtClean="0">
                <a:latin typeface="+mj-ea"/>
                <a:ea typeface="+mj-ea"/>
              </a:rPr>
              <a:t>する</a:t>
            </a:r>
            <a:r>
              <a:rPr lang="ja-JP" altLang="en-US" sz="900" dirty="0">
                <a:latin typeface="Times New Roman" panose="02020603050405020304" pitchFamily="18" charset="0"/>
              </a:rPr>
              <a:t>技術・機器等</a:t>
            </a:r>
            <a:r>
              <a:rPr lang="ja-JP" altLang="en-US" sz="900" dirty="0" smtClean="0">
                <a:latin typeface="+mj-ea"/>
                <a:ea typeface="+mj-ea"/>
              </a:rPr>
              <a:t>：</a:t>
            </a:r>
            <a:endParaRPr lang="en-US" altLang="ja-JP" sz="900" dirty="0" smtClean="0">
              <a:latin typeface="+mj-ea"/>
              <a:ea typeface="+mj-ea"/>
            </a:endParaRPr>
          </a:p>
          <a:p>
            <a:pPr eaLnBrk="1" hangingPunct="1">
              <a:spcBef>
                <a:spcPts val="0"/>
              </a:spcBef>
              <a:buFontTx/>
              <a:buNone/>
            </a:pPr>
            <a:endParaRPr lang="en-US" altLang="ja-JP" sz="900" dirty="0">
              <a:latin typeface="+mj-ea"/>
              <a:ea typeface="+mj-ea"/>
            </a:endParaRPr>
          </a:p>
        </p:txBody>
      </p:sp>
      <p:sp>
        <p:nvSpPr>
          <p:cNvPr id="42" name="Text Box 7"/>
          <p:cNvSpPr txBox="1">
            <a:spLocks noChangeArrowheads="1"/>
          </p:cNvSpPr>
          <p:nvPr/>
        </p:nvSpPr>
        <p:spPr bwMode="auto">
          <a:xfrm>
            <a:off x="5961112" y="5169483"/>
            <a:ext cx="826258" cy="12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r>
              <a:rPr lang="ja-JP" altLang="en-US" sz="900" dirty="0" smtClean="0">
                <a:latin typeface="Times New Roman" panose="02020603050405020304" pitchFamily="18" charset="0"/>
              </a:rPr>
              <a:t>従事人数：　　名</a:t>
            </a:r>
            <a:endParaRPr lang="en-US" altLang="ja-JP" sz="900" dirty="0">
              <a:latin typeface="Times New Roman" panose="02020603050405020304" pitchFamily="18" charset="0"/>
            </a:endParaRPr>
          </a:p>
        </p:txBody>
      </p:sp>
      <p:sp>
        <p:nvSpPr>
          <p:cNvPr id="51" name="Text Box 7"/>
          <p:cNvSpPr txBox="1">
            <a:spLocks noChangeArrowheads="1"/>
          </p:cNvSpPr>
          <p:nvPr/>
        </p:nvSpPr>
        <p:spPr bwMode="auto">
          <a:xfrm>
            <a:off x="5452375" y="4932932"/>
            <a:ext cx="1459109" cy="188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800"/>
              </a:lnSpc>
              <a:spcBef>
                <a:spcPct val="0"/>
              </a:spcBef>
              <a:buFontTx/>
              <a:buNone/>
            </a:pPr>
            <a:r>
              <a:rPr lang="en-US" altLang="ja-JP" sz="800" b="1" dirty="0" smtClean="0">
                <a:latin typeface="Times New Roman" panose="02020603050405020304" pitchFamily="18" charset="0"/>
              </a:rPr>
              <a:t>※</a:t>
            </a:r>
            <a:r>
              <a:rPr lang="ja-JP" altLang="en-US" sz="800" b="1" dirty="0" smtClean="0">
                <a:latin typeface="Times New Roman" panose="02020603050405020304" pitchFamily="18" charset="0"/>
              </a:rPr>
              <a:t>上記内容の分担体制を記載</a:t>
            </a:r>
            <a:endParaRPr lang="en-US" altLang="ja-JP" sz="800" b="1" dirty="0" smtClean="0">
              <a:latin typeface="Times New Roman" panose="02020603050405020304" pitchFamily="18" charset="0"/>
            </a:endParaRPr>
          </a:p>
          <a:p>
            <a:pPr eaLnBrk="1" hangingPunct="1">
              <a:lnSpc>
                <a:spcPts val="800"/>
              </a:lnSpc>
              <a:spcBef>
                <a:spcPct val="0"/>
              </a:spcBef>
              <a:buFontTx/>
              <a:buNone/>
            </a:pPr>
            <a:r>
              <a:rPr lang="en-US" altLang="ja-JP" sz="800" b="1" dirty="0">
                <a:latin typeface="Times New Roman" panose="02020603050405020304" pitchFamily="18" charset="0"/>
              </a:rPr>
              <a:t>※</a:t>
            </a:r>
            <a:r>
              <a:rPr lang="ja-JP" altLang="en-US" sz="800" b="1" dirty="0" smtClean="0">
                <a:latin typeface="Times New Roman" panose="02020603050405020304" pitchFamily="18" charset="0"/>
              </a:rPr>
              <a:t>外部機関の枠は加除可</a:t>
            </a:r>
            <a:endParaRPr lang="en-US" altLang="ja-JP" sz="800" dirty="0">
              <a:latin typeface="Times New Roman" panose="02020603050405020304" pitchFamily="18" charset="0"/>
            </a:endParaRPr>
          </a:p>
        </p:txBody>
      </p:sp>
      <p:sp>
        <p:nvSpPr>
          <p:cNvPr id="43" name="Text Box 687"/>
          <p:cNvSpPr txBox="1">
            <a:spLocks noChangeArrowheads="1"/>
          </p:cNvSpPr>
          <p:nvPr/>
        </p:nvSpPr>
        <p:spPr bwMode="auto">
          <a:xfrm>
            <a:off x="5865009" y="239882"/>
            <a:ext cx="407702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50" dirty="0" smtClean="0">
                <a:latin typeface="ＭＳ 明朝" panose="02020609040205080304" pitchFamily="17" charset="-128"/>
                <a:ea typeface="ＭＳ 明朝" panose="02020609040205080304" pitchFamily="17" charset="-128"/>
              </a:rPr>
              <a:t>（別紙１）（様式第１号、第２号関係）事業計画書</a:t>
            </a:r>
            <a:r>
              <a:rPr lang="en-US" altLang="ja-JP" sz="1050" dirty="0" smtClean="0">
                <a:latin typeface="ＭＳ 明朝" panose="02020609040205080304" pitchFamily="17" charset="-128"/>
                <a:ea typeface="ＭＳ 明朝" panose="02020609040205080304" pitchFamily="17" charset="-128"/>
              </a:rPr>
              <a:t>(</a:t>
            </a:r>
            <a:r>
              <a:rPr lang="ja-JP" altLang="en-US" sz="1050" dirty="0" smtClean="0">
                <a:latin typeface="ＭＳ 明朝" panose="02020609040205080304" pitchFamily="17" charset="-128"/>
                <a:ea typeface="ＭＳ 明朝" panose="02020609040205080304" pitchFamily="17" charset="-128"/>
              </a:rPr>
              <a:t>概要</a:t>
            </a:r>
            <a:r>
              <a:rPr lang="en-US" altLang="ja-JP" sz="1050" dirty="0" smtClean="0">
                <a:latin typeface="ＭＳ 明朝" panose="02020609040205080304" pitchFamily="17" charset="-128"/>
                <a:ea typeface="ＭＳ 明朝" panose="02020609040205080304" pitchFamily="17" charset="-128"/>
              </a:rPr>
              <a:t>)</a:t>
            </a:r>
            <a:endParaRPr lang="ja-JP" altLang="en-US" sz="1050" dirty="0">
              <a:latin typeface="ＭＳ 明朝" panose="02020609040205080304" pitchFamily="17" charset="-128"/>
              <a:ea typeface="ＭＳ 明朝" panose="02020609040205080304" pitchFamily="17"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87"/>
          <p:cNvSpPr txBox="1">
            <a:spLocks noChangeArrowheads="1"/>
          </p:cNvSpPr>
          <p:nvPr/>
        </p:nvSpPr>
        <p:spPr bwMode="auto">
          <a:xfrm>
            <a:off x="3227932" y="568173"/>
            <a:ext cx="55256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b="1" dirty="0">
                <a:latin typeface="Times New Roman" panose="02020603050405020304" pitchFamily="18" charset="0"/>
              </a:rPr>
              <a:t>脱炭素社会実現のための省エネ</a:t>
            </a:r>
            <a:r>
              <a:rPr lang="ja-JP" altLang="en-US" sz="1200" b="1" dirty="0" smtClean="0">
                <a:latin typeface="Times New Roman" panose="02020603050405020304" pitchFamily="18" charset="0"/>
              </a:rPr>
              <a:t>新製品開発支援事業　事業計画書</a:t>
            </a: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概要</a:t>
            </a:r>
            <a:r>
              <a:rPr lang="en-US" altLang="ja-JP" sz="1200" b="1" dirty="0" smtClean="0">
                <a:latin typeface="Times New Roman" panose="02020603050405020304" pitchFamily="18" charset="0"/>
              </a:rPr>
              <a:t>)</a:t>
            </a:r>
            <a:endParaRPr lang="ja-JP" altLang="en-US" sz="1200" b="1" dirty="0">
              <a:latin typeface="Times New Roman" panose="02020603050405020304" pitchFamily="18" charset="0"/>
            </a:endParaRPr>
          </a:p>
        </p:txBody>
      </p:sp>
      <p:sp>
        <p:nvSpPr>
          <p:cNvPr id="3" name="Text Box 687"/>
          <p:cNvSpPr txBox="1">
            <a:spLocks noChangeArrowheads="1"/>
          </p:cNvSpPr>
          <p:nvPr/>
        </p:nvSpPr>
        <p:spPr bwMode="auto">
          <a:xfrm>
            <a:off x="884548" y="885637"/>
            <a:ext cx="43118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b="1" dirty="0">
                <a:latin typeface="Times New Roman" panose="02020603050405020304" pitchFamily="18" charset="0"/>
              </a:rPr>
              <a:t>テーマ名</a:t>
            </a:r>
            <a:r>
              <a:rPr lang="ja-JP" altLang="en-US" sz="1200" b="1" dirty="0" smtClean="0">
                <a:latin typeface="Times New Roman" panose="02020603050405020304" pitchFamily="18" charset="0"/>
              </a:rPr>
              <a:t>：　</a:t>
            </a:r>
            <a:r>
              <a:rPr lang="ja-JP" altLang="en-US" sz="1200" b="1" i="1" dirty="0" smtClean="0">
                <a:solidFill>
                  <a:srgbClr val="0066FF"/>
                </a:solidFill>
                <a:latin typeface="Times New Roman" panose="02020603050405020304" pitchFamily="18" charset="0"/>
              </a:rPr>
              <a:t>〇〇</a:t>
            </a:r>
            <a:r>
              <a:rPr lang="ja-JP" altLang="en-US" sz="1200" b="1" i="1" dirty="0">
                <a:solidFill>
                  <a:srgbClr val="0066FF"/>
                </a:solidFill>
                <a:latin typeface="Times New Roman" panose="02020603050405020304" pitchFamily="18" charset="0"/>
              </a:rPr>
              <a:t>に</a:t>
            </a:r>
            <a:r>
              <a:rPr lang="ja-JP" altLang="en-US" sz="1200" b="1" i="1" dirty="0" smtClean="0">
                <a:solidFill>
                  <a:srgbClr val="0066FF"/>
                </a:solidFill>
                <a:latin typeface="Times New Roman" panose="02020603050405020304" pitchFamily="18" charset="0"/>
              </a:rPr>
              <a:t>よる</a:t>
            </a:r>
            <a:r>
              <a:rPr lang="en-US" altLang="ja-JP" sz="1200" b="1" i="1" dirty="0" smtClean="0">
                <a:solidFill>
                  <a:srgbClr val="0066FF"/>
                </a:solidFill>
                <a:latin typeface="Times New Roman" panose="02020603050405020304" pitchFamily="18" charset="0"/>
              </a:rPr>
              <a:t>CO2</a:t>
            </a:r>
            <a:r>
              <a:rPr lang="ja-JP" altLang="en-US" sz="1200" b="1" i="1" dirty="0" smtClean="0">
                <a:solidFill>
                  <a:srgbClr val="0066FF"/>
                </a:solidFill>
                <a:latin typeface="Times New Roman" panose="02020603050405020304" pitchFamily="18" charset="0"/>
              </a:rPr>
              <a:t>削減につながる〇〇の開発</a:t>
            </a:r>
            <a:endParaRPr lang="ja-JP" altLang="en-US" sz="1200" b="1" i="1" dirty="0">
              <a:solidFill>
                <a:srgbClr val="0066FF"/>
              </a:solidFill>
              <a:latin typeface="Times New Roman" panose="02020603050405020304" pitchFamily="18" charset="0"/>
            </a:endParaRPr>
          </a:p>
        </p:txBody>
      </p:sp>
      <p:sp>
        <p:nvSpPr>
          <p:cNvPr id="4" name="Text Box 687"/>
          <p:cNvSpPr txBox="1">
            <a:spLocks noChangeArrowheads="1"/>
          </p:cNvSpPr>
          <p:nvPr/>
        </p:nvSpPr>
        <p:spPr bwMode="auto">
          <a:xfrm>
            <a:off x="5601072" y="854614"/>
            <a:ext cx="19868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200" b="1" dirty="0">
                <a:latin typeface="Times New Roman" panose="02020603050405020304" pitchFamily="18" charset="0"/>
              </a:rPr>
              <a:t>(</a:t>
            </a:r>
            <a:r>
              <a:rPr lang="ja-JP" altLang="en-US" sz="1200" b="1" dirty="0">
                <a:latin typeface="Times New Roman" panose="02020603050405020304" pitchFamily="18" charset="0"/>
              </a:rPr>
              <a:t>会社名</a:t>
            </a:r>
            <a:r>
              <a:rPr lang="en-US" altLang="ja-JP" sz="1200" b="1" dirty="0" smtClean="0">
                <a:latin typeface="Times New Roman" panose="02020603050405020304" pitchFamily="18" charset="0"/>
              </a:rPr>
              <a:t>)</a:t>
            </a:r>
            <a:r>
              <a:rPr lang="ja-JP" altLang="en-US" sz="1200" b="1" dirty="0" smtClean="0">
                <a:latin typeface="Times New Roman" panose="02020603050405020304" pitchFamily="18" charset="0"/>
              </a:rPr>
              <a:t>　</a:t>
            </a:r>
            <a:r>
              <a:rPr lang="ja-JP" altLang="en-US" sz="1200" b="1" i="1" dirty="0" smtClean="0">
                <a:solidFill>
                  <a:srgbClr val="0066FF"/>
                </a:solidFill>
                <a:latin typeface="Times New Roman" panose="02020603050405020304" pitchFamily="18" charset="0"/>
              </a:rPr>
              <a:t>株式会社〇〇</a:t>
            </a:r>
            <a:endParaRPr lang="ja-JP" altLang="en-US" sz="1200" b="1" i="1" dirty="0">
              <a:solidFill>
                <a:srgbClr val="0066FF"/>
              </a:solidFill>
              <a:latin typeface="Times New Roman" panose="02020603050405020304" pitchFamily="18" charset="0"/>
            </a:endParaRPr>
          </a:p>
        </p:txBody>
      </p:sp>
      <p:sp>
        <p:nvSpPr>
          <p:cNvPr id="5" name="Rectangle 689"/>
          <p:cNvSpPr>
            <a:spLocks noChangeArrowheads="1"/>
          </p:cNvSpPr>
          <p:nvPr/>
        </p:nvSpPr>
        <p:spPr bwMode="auto">
          <a:xfrm>
            <a:off x="4710894" y="1734814"/>
            <a:ext cx="5102646" cy="308253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rPr>
              <a:t>【</a:t>
            </a:r>
            <a:r>
              <a:rPr lang="ja-JP" altLang="en-US" sz="1050" b="1" dirty="0">
                <a:latin typeface="Times New Roman" panose="02020603050405020304" pitchFamily="18" charset="0"/>
              </a:rPr>
              <a:t>開発工程及び</a:t>
            </a:r>
            <a:r>
              <a:rPr lang="ja-JP" altLang="en-US" sz="1050" b="1" dirty="0" smtClean="0">
                <a:latin typeface="Times New Roman" panose="02020603050405020304" pitchFamily="18" charset="0"/>
              </a:rPr>
              <a:t>具体的実施内容</a:t>
            </a:r>
            <a:r>
              <a:rPr lang="en-US" altLang="ja-JP" sz="1050" b="1" dirty="0">
                <a:latin typeface="Times New Roman" panose="02020603050405020304" pitchFamily="18" charset="0"/>
              </a:rPr>
              <a:t>】</a:t>
            </a:r>
            <a:endParaRPr lang="ja-JP" altLang="ja-JP" sz="1050" dirty="0">
              <a:latin typeface="Times New Roman" panose="02020603050405020304" pitchFamily="18" charset="0"/>
            </a:endParaRPr>
          </a:p>
        </p:txBody>
      </p:sp>
      <p:sp>
        <p:nvSpPr>
          <p:cNvPr id="6" name="Rectangle 4"/>
          <p:cNvSpPr>
            <a:spLocks noChangeArrowheads="1"/>
          </p:cNvSpPr>
          <p:nvPr/>
        </p:nvSpPr>
        <p:spPr bwMode="auto">
          <a:xfrm>
            <a:off x="5063630" y="5063393"/>
            <a:ext cx="4468304" cy="74609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b="1" i="1" u="sng" dirty="0">
                <a:solidFill>
                  <a:srgbClr val="0066FF"/>
                </a:solidFill>
                <a:latin typeface="Times New Roman" panose="02020603050405020304" pitchFamily="18" charset="0"/>
              </a:rPr>
              <a:t>（株</a:t>
            </a:r>
            <a:r>
              <a:rPr lang="ja-JP" altLang="en-US" sz="900" b="1" i="1" u="sng" dirty="0" smtClean="0">
                <a:solidFill>
                  <a:srgbClr val="0066FF"/>
                </a:solidFill>
                <a:latin typeface="Times New Roman" panose="02020603050405020304" pitchFamily="18" charset="0"/>
              </a:rPr>
              <a:t>）〇〇</a:t>
            </a:r>
            <a:endParaRPr lang="en-US" altLang="ja-JP" sz="900" b="1" i="1" u="sng"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自社内で実施する開発内容：テーマ１、３</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テーマ１で〇〇を開発し、テーマ３で〇〇の最終評価を行う。</a:t>
            </a:r>
            <a:endParaRPr lang="en-US" altLang="ja-JP" sz="900" i="1" dirty="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活用する自社技術</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・〇〇の技術、〇〇評価、</a:t>
            </a:r>
            <a:endParaRPr lang="ja-JP" altLang="ja-JP" sz="900" i="1" dirty="0">
              <a:solidFill>
                <a:srgbClr val="0066FF"/>
              </a:solidFill>
              <a:latin typeface="Times New Roman" panose="02020603050405020304" pitchFamily="18" charset="0"/>
            </a:endParaRPr>
          </a:p>
        </p:txBody>
      </p:sp>
      <p:sp>
        <p:nvSpPr>
          <p:cNvPr id="7" name="Rectangle 8"/>
          <p:cNvSpPr>
            <a:spLocks noChangeArrowheads="1"/>
          </p:cNvSpPr>
          <p:nvPr/>
        </p:nvSpPr>
        <p:spPr bwMode="auto">
          <a:xfrm>
            <a:off x="79789" y="5651505"/>
            <a:ext cx="4521685" cy="109284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rPr>
              <a:t>事業化計画</a:t>
            </a:r>
            <a:r>
              <a:rPr lang="en-US" altLang="ja-JP" sz="1050" b="1" dirty="0" smtClean="0">
                <a:latin typeface="Times New Roman" panose="02020603050405020304" pitchFamily="18" charset="0"/>
                <a:sym typeface="Wingdings" panose="05000000000000000000" pitchFamily="2" charset="2"/>
              </a:rPr>
              <a:t>】</a:t>
            </a:r>
          </a:p>
          <a:p>
            <a:pPr eaLnBrk="1" hangingPunct="1">
              <a:spcBef>
                <a:spcPct val="0"/>
              </a:spcBef>
              <a:buNone/>
            </a:pPr>
            <a:r>
              <a:rPr lang="ja-JP" altLang="en-US" sz="1000" b="1" dirty="0">
                <a:latin typeface="ＭＳ Ｐゴシック" panose="020B0600070205080204" pitchFamily="50" charset="-128"/>
              </a:rPr>
              <a:t>・事業化予定時期</a:t>
            </a:r>
            <a:r>
              <a:rPr lang="ja-JP" altLang="en-US" sz="1000" b="1" dirty="0" smtClean="0">
                <a:latin typeface="ＭＳ Ｐゴシック" panose="020B0600070205080204" pitchFamily="50" charset="-128"/>
              </a:rPr>
              <a:t>：</a:t>
            </a:r>
            <a:r>
              <a:rPr lang="en-US" altLang="ja-JP" sz="1000" i="1" dirty="0">
                <a:latin typeface="ＭＳ Ｐゴシック" panose="020B0600070205080204" pitchFamily="50" charset="-128"/>
              </a:rPr>
              <a:t>R</a:t>
            </a:r>
            <a:r>
              <a:rPr lang="en-US" altLang="ja-JP" sz="1000" i="1" dirty="0" smtClean="0">
                <a:latin typeface="ＭＳ Ｐゴシック" panose="020B0600070205080204" pitchFamily="50" charset="-128"/>
              </a:rPr>
              <a:t>○○</a:t>
            </a:r>
            <a:r>
              <a:rPr lang="ja-JP" altLang="en-US" sz="1000" i="1" dirty="0">
                <a:latin typeface="ＭＳ Ｐゴシック" panose="020B0600070205080204" pitchFamily="50" charset="-128"/>
              </a:rPr>
              <a:t>年</a:t>
            </a:r>
            <a:r>
              <a:rPr lang="ja-JP" altLang="en-US" sz="1000" i="1" dirty="0" smtClean="0">
                <a:latin typeface="ＭＳ Ｐゴシック" panose="020B0600070205080204" pitchFamily="50" charset="-128"/>
              </a:rPr>
              <a:t>○月</a:t>
            </a:r>
            <a:endParaRPr lang="en-US" altLang="ja-JP" sz="1000" b="1" i="1" dirty="0">
              <a:latin typeface="ＭＳ Ｐゴシック" panose="020B0600070205080204" pitchFamily="50" charset="-128"/>
            </a:endParaRPr>
          </a:p>
          <a:p>
            <a:pPr eaLnBrk="1" hangingPunct="1">
              <a:spcBef>
                <a:spcPct val="0"/>
              </a:spcBef>
              <a:buFontTx/>
              <a:buNone/>
            </a:pPr>
            <a:r>
              <a:rPr lang="ja-JP" altLang="en-US" sz="1000" b="1" dirty="0">
                <a:latin typeface="ＭＳ Ｐゴシック" panose="020B0600070205080204" pitchFamily="50" charset="-128"/>
              </a:rPr>
              <a:t>・売上げ見込み</a:t>
            </a:r>
            <a:r>
              <a:rPr lang="ja-JP" altLang="en-US" sz="1000" b="1" dirty="0" smtClean="0">
                <a:latin typeface="ＭＳ Ｐゴシック" panose="020B0600070205080204" pitchFamily="50" charset="-128"/>
              </a:rPr>
              <a:t>：　</a:t>
            </a:r>
            <a:r>
              <a:rPr lang="en-US" altLang="ja-JP" sz="1000" i="1" dirty="0" smtClean="0">
                <a:latin typeface="ＭＳ Ｐゴシック" panose="020B0600070205080204" pitchFamily="50" charset="-128"/>
              </a:rPr>
              <a:t>R</a:t>
            </a:r>
            <a:r>
              <a:rPr lang="ja-JP" altLang="en-US" sz="1000" i="1" dirty="0">
                <a:latin typeface="ＭＳ Ｐゴシック" panose="020B0600070205080204" pitchFamily="50" charset="-128"/>
              </a:rPr>
              <a:t>７</a:t>
            </a:r>
            <a:r>
              <a:rPr lang="ja-JP" altLang="en-US" sz="1000" i="1" dirty="0" smtClean="0">
                <a:latin typeface="ＭＳ Ｐゴシック" panose="020B0600070205080204" pitchFamily="50" charset="-128"/>
              </a:rPr>
              <a:t>年度　売上〇円、</a:t>
            </a:r>
            <a:r>
              <a:rPr lang="en-US" altLang="ja-JP" sz="1000" i="1" dirty="0" smtClean="0">
                <a:latin typeface="ＭＳ Ｐゴシック" panose="020B0600070205080204" pitchFamily="50" charset="-128"/>
              </a:rPr>
              <a:t>R</a:t>
            </a:r>
            <a:r>
              <a:rPr lang="ja-JP" altLang="en-US" sz="1000" i="1" dirty="0">
                <a:latin typeface="ＭＳ Ｐゴシック" panose="020B0600070205080204" pitchFamily="50" charset="-128"/>
              </a:rPr>
              <a:t>８</a:t>
            </a:r>
            <a:r>
              <a:rPr lang="ja-JP" altLang="en-US" sz="1000" i="1" dirty="0" smtClean="0">
                <a:latin typeface="ＭＳ Ｐゴシック" panose="020B0600070205080204" pitchFamily="50" charset="-128"/>
              </a:rPr>
              <a:t>年度　売上〇円、</a:t>
            </a:r>
            <a:r>
              <a:rPr lang="en-US" altLang="ja-JP" sz="1000" i="1" dirty="0" smtClean="0">
                <a:latin typeface="ＭＳ Ｐゴシック" panose="020B0600070205080204" pitchFamily="50" charset="-128"/>
              </a:rPr>
              <a:t>R</a:t>
            </a:r>
            <a:r>
              <a:rPr lang="ja-JP" altLang="en-US" sz="1000" i="1" dirty="0">
                <a:latin typeface="ＭＳ Ｐゴシック" panose="020B0600070205080204" pitchFamily="50" charset="-128"/>
              </a:rPr>
              <a:t>９</a:t>
            </a:r>
            <a:r>
              <a:rPr lang="ja-JP" altLang="en-US" sz="1000" i="1" dirty="0" smtClean="0">
                <a:latin typeface="ＭＳ Ｐゴシック" panose="020B0600070205080204" pitchFamily="50" charset="-128"/>
              </a:rPr>
              <a:t>年度　売上〇円</a:t>
            </a:r>
            <a:endParaRPr lang="en-US" altLang="ja-JP" sz="1000" i="1" dirty="0" smtClean="0">
              <a:latin typeface="ＭＳ Ｐゴシック" panose="020B0600070205080204" pitchFamily="50" charset="-128"/>
            </a:endParaRPr>
          </a:p>
        </p:txBody>
      </p:sp>
      <p:sp>
        <p:nvSpPr>
          <p:cNvPr id="8" name="Rectangle 5"/>
          <p:cNvSpPr>
            <a:spLocks noChangeArrowheads="1"/>
          </p:cNvSpPr>
          <p:nvPr/>
        </p:nvSpPr>
        <p:spPr bwMode="auto">
          <a:xfrm>
            <a:off x="79732" y="1734315"/>
            <a:ext cx="4526942" cy="123897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rPr>
              <a:t>【</a:t>
            </a:r>
            <a:r>
              <a:rPr lang="ja-JP" altLang="en-US" sz="1050" b="1" dirty="0" smtClean="0">
                <a:latin typeface="Times New Roman" panose="02020603050405020304" pitchFamily="18" charset="0"/>
              </a:rPr>
              <a:t>背景・目的</a:t>
            </a:r>
            <a:r>
              <a:rPr lang="en-US" altLang="ja-JP" sz="1050" b="1" dirty="0" smtClean="0">
                <a:latin typeface="Times New Roman" panose="02020603050405020304" pitchFamily="18" charset="0"/>
              </a:rPr>
              <a:t>】</a:t>
            </a:r>
            <a:endParaRPr lang="ja-JP" altLang="ja-JP" sz="1050" b="1" dirty="0">
              <a:latin typeface="Times New Roman" panose="02020603050405020304" pitchFamily="18" charset="0"/>
            </a:endParaRPr>
          </a:p>
        </p:txBody>
      </p:sp>
      <p:sp>
        <p:nvSpPr>
          <p:cNvPr id="9" name="Rectangle 287"/>
          <p:cNvSpPr>
            <a:spLocks noChangeArrowheads="1"/>
          </p:cNvSpPr>
          <p:nvPr/>
        </p:nvSpPr>
        <p:spPr bwMode="auto">
          <a:xfrm>
            <a:off x="128464" y="1131614"/>
            <a:ext cx="9685076" cy="562097"/>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概要</a:t>
            </a:r>
            <a:r>
              <a:rPr lang="en-US" altLang="ja-JP" sz="1050" dirty="0">
                <a:latin typeface="ＭＳ Ｐゴシック" panose="020B0600070205080204" pitchFamily="50" charset="-128"/>
              </a:rPr>
              <a:t>】</a:t>
            </a:r>
            <a:endParaRPr lang="ja-JP" altLang="en-US" sz="1050" dirty="0">
              <a:solidFill>
                <a:srgbClr val="0066FF"/>
              </a:solidFill>
              <a:latin typeface="ＭＳ Ｐゴシック" panose="020B0600070205080204" pitchFamily="50" charset="-128"/>
            </a:endParaRPr>
          </a:p>
        </p:txBody>
      </p:sp>
      <p:sp>
        <p:nvSpPr>
          <p:cNvPr id="10" name="Rectangle 4"/>
          <p:cNvSpPr>
            <a:spLocks noChangeArrowheads="1"/>
          </p:cNvSpPr>
          <p:nvPr/>
        </p:nvSpPr>
        <p:spPr bwMode="auto">
          <a:xfrm>
            <a:off x="79377" y="4257092"/>
            <a:ext cx="4528872" cy="132375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None/>
            </a:pPr>
            <a:r>
              <a:rPr lang="en-US" altLang="ja-JP" sz="1050" dirty="0" smtClean="0">
                <a:latin typeface="Times New Roman" panose="02020603050405020304" pitchFamily="18" charset="0"/>
              </a:rPr>
              <a:t>【</a:t>
            </a:r>
            <a:r>
              <a:rPr lang="ja-JP" altLang="en-US" sz="1050" b="1" dirty="0">
                <a:latin typeface="Times New Roman" panose="02020603050405020304" pitchFamily="18" charset="0"/>
              </a:rPr>
              <a:t>既存（類似</a:t>
            </a:r>
            <a:r>
              <a:rPr lang="ja-JP" altLang="en-US" sz="1050" b="1" dirty="0" smtClean="0">
                <a:latin typeface="Times New Roman" panose="02020603050405020304" pitchFamily="18" charset="0"/>
              </a:rPr>
              <a:t>）製品</a:t>
            </a:r>
            <a:r>
              <a:rPr lang="ja-JP" altLang="en-US" sz="1050" b="1" dirty="0">
                <a:latin typeface="Times New Roman" panose="02020603050405020304" pitchFamily="18" charset="0"/>
              </a:rPr>
              <a:t>との比較</a:t>
            </a:r>
            <a:r>
              <a:rPr lang="en-US" altLang="ja-JP" sz="1050" b="1" dirty="0" smtClean="0">
                <a:latin typeface="Times New Roman" panose="02020603050405020304" pitchFamily="18" charset="0"/>
              </a:rPr>
              <a:t>】</a:t>
            </a:r>
            <a:endParaRPr lang="en-US" altLang="ja-JP" sz="1050" dirty="0">
              <a:latin typeface="Times New Roman" panose="02020603050405020304" pitchFamily="18" charset="0"/>
            </a:endParaRPr>
          </a:p>
        </p:txBody>
      </p:sp>
      <p:sp>
        <p:nvSpPr>
          <p:cNvPr id="11" name="Rectangle 8"/>
          <p:cNvSpPr>
            <a:spLocks noChangeArrowheads="1"/>
          </p:cNvSpPr>
          <p:nvPr/>
        </p:nvSpPr>
        <p:spPr bwMode="auto">
          <a:xfrm>
            <a:off x="79731" y="3013089"/>
            <a:ext cx="4526943" cy="124400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1050" b="1" dirty="0" smtClean="0">
                <a:latin typeface="Times New Roman" panose="02020603050405020304" pitchFamily="18" charset="0"/>
                <a:sym typeface="Wingdings" panose="05000000000000000000" pitchFamily="2" charset="2"/>
              </a:rPr>
              <a:t>【</a:t>
            </a:r>
            <a:r>
              <a:rPr lang="ja-JP" altLang="en-US" sz="1050" b="1" dirty="0">
                <a:latin typeface="Times New Roman" panose="02020603050405020304" pitchFamily="18" charset="0"/>
                <a:sym typeface="Wingdings" panose="05000000000000000000" pitchFamily="2" charset="2"/>
              </a:rPr>
              <a:t>開発する脱炭素社会実現のための</a:t>
            </a:r>
            <a:r>
              <a:rPr lang="ja-JP" altLang="en-US" sz="1050" b="1" dirty="0" smtClean="0">
                <a:latin typeface="Times New Roman" panose="02020603050405020304" pitchFamily="18" charset="0"/>
                <a:sym typeface="Wingdings" panose="05000000000000000000" pitchFamily="2" charset="2"/>
              </a:rPr>
              <a:t>省エネにつながる新製品</a:t>
            </a:r>
            <a:r>
              <a:rPr lang="ja-JP" altLang="en-US" sz="1050" b="1" dirty="0">
                <a:latin typeface="ＭＳ Ｐゴシック" panose="020B0600070205080204" pitchFamily="50" charset="-128"/>
              </a:rPr>
              <a:t>のイメージ・特徴</a:t>
            </a:r>
            <a:r>
              <a:rPr lang="en-US" altLang="ja-JP" sz="1050" b="1" dirty="0" smtClean="0">
                <a:latin typeface="Times New Roman" panose="02020603050405020304" pitchFamily="18" charset="0"/>
                <a:sym typeface="Wingdings" panose="05000000000000000000" pitchFamily="2" charset="2"/>
              </a:rPr>
              <a:t>】</a:t>
            </a:r>
            <a:endParaRPr lang="ja-JP" altLang="ja-JP" sz="1050" dirty="0">
              <a:latin typeface="Times New Roman" panose="02020603050405020304" pitchFamily="18" charset="0"/>
            </a:endParaRPr>
          </a:p>
        </p:txBody>
      </p:sp>
      <p:sp>
        <p:nvSpPr>
          <p:cNvPr id="12" name="Rectangle 10"/>
          <p:cNvSpPr>
            <a:spLocks noChangeArrowheads="1"/>
          </p:cNvSpPr>
          <p:nvPr/>
        </p:nvSpPr>
        <p:spPr bwMode="auto">
          <a:xfrm>
            <a:off x="4710894" y="4858453"/>
            <a:ext cx="5081320" cy="19155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endParaRPr lang="ja-JP" altLang="ja-JP" sz="1050">
              <a:latin typeface="Times New Roman" panose="02020603050405020304" pitchFamily="18" charset="0"/>
            </a:endParaRPr>
          </a:p>
        </p:txBody>
      </p:sp>
      <p:sp>
        <p:nvSpPr>
          <p:cNvPr id="13" name="Text Box 11"/>
          <p:cNvSpPr txBox="1">
            <a:spLocks noChangeArrowheads="1"/>
          </p:cNvSpPr>
          <p:nvPr/>
        </p:nvSpPr>
        <p:spPr bwMode="auto">
          <a:xfrm>
            <a:off x="4697952" y="4883504"/>
            <a:ext cx="1102514" cy="14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050" b="1" dirty="0">
                <a:latin typeface="ＭＳ Ｐゴシック" panose="020B0600070205080204" pitchFamily="50" charset="-128"/>
              </a:rPr>
              <a:t>【</a:t>
            </a:r>
            <a:r>
              <a:rPr lang="ja-JP" altLang="en-US" sz="1050" b="1" dirty="0">
                <a:latin typeface="ＭＳ Ｐゴシック" panose="020B0600070205080204" pitchFamily="50" charset="-128"/>
              </a:rPr>
              <a:t>開発</a:t>
            </a:r>
            <a:r>
              <a:rPr lang="ja-JP" altLang="en-US" sz="1050" b="1" dirty="0" smtClean="0">
                <a:latin typeface="ＭＳ Ｐゴシック" panose="020B0600070205080204" pitchFamily="50" charset="-128"/>
              </a:rPr>
              <a:t>体制</a:t>
            </a:r>
            <a:r>
              <a:rPr lang="en-US" altLang="ja-JP" sz="1050" b="1" dirty="0" smtClean="0">
                <a:latin typeface="ＭＳ Ｐゴシック" panose="020B0600070205080204" pitchFamily="50" charset="-128"/>
              </a:rPr>
              <a:t>】</a:t>
            </a:r>
            <a:endParaRPr lang="en-US" altLang="ja-JP" sz="1050" b="1" dirty="0">
              <a:latin typeface="ＭＳ Ｐゴシック" panose="020B0600070205080204" pitchFamily="50" charset="-128"/>
            </a:endParaRPr>
          </a:p>
        </p:txBody>
      </p:sp>
      <p:sp>
        <p:nvSpPr>
          <p:cNvPr id="14" name="Rectangle 4"/>
          <p:cNvSpPr>
            <a:spLocks noChangeArrowheads="1"/>
          </p:cNvSpPr>
          <p:nvPr/>
        </p:nvSpPr>
        <p:spPr bwMode="auto">
          <a:xfrm>
            <a:off x="4736020" y="5987963"/>
            <a:ext cx="2482539" cy="75338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t"/>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b="1" i="1" u="sng" dirty="0" smtClean="0">
                <a:solidFill>
                  <a:srgbClr val="0066FF"/>
                </a:solidFill>
                <a:latin typeface="Times New Roman" panose="02020603050405020304" pitchFamily="18" charset="0"/>
              </a:rPr>
              <a:t>協力機関：〇〇大学</a:t>
            </a:r>
            <a:endParaRPr lang="en-US" altLang="ja-JP" sz="900" b="1" i="1" u="sng"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実施</a:t>
            </a:r>
            <a:r>
              <a:rPr lang="ja-JP" altLang="en-US" sz="900" i="1" dirty="0">
                <a:solidFill>
                  <a:srgbClr val="0066FF"/>
                </a:solidFill>
                <a:latin typeface="Times New Roman" panose="02020603050405020304" pitchFamily="18" charset="0"/>
              </a:rPr>
              <a:t>する内容</a:t>
            </a:r>
            <a:r>
              <a:rPr lang="en-US" altLang="ja-JP" sz="900" i="1" dirty="0">
                <a:solidFill>
                  <a:srgbClr val="0066FF"/>
                </a:solidFill>
                <a:latin typeface="Times New Roman" panose="02020603050405020304" pitchFamily="18" charset="0"/>
              </a:rPr>
              <a:t>(</a:t>
            </a:r>
            <a:r>
              <a:rPr lang="ja-JP" altLang="en-US" sz="900" i="1" dirty="0">
                <a:solidFill>
                  <a:srgbClr val="0066FF"/>
                </a:solidFill>
                <a:latin typeface="Times New Roman" panose="02020603050405020304" pitchFamily="18" charset="0"/>
              </a:rPr>
              <a:t>根幹部分は不可</a:t>
            </a:r>
            <a:r>
              <a:rPr lang="en-US" altLang="ja-JP" sz="900" i="1" dirty="0">
                <a:solidFill>
                  <a:srgbClr val="0066FF"/>
                </a:solidFill>
                <a:latin typeface="Times New Roman" panose="02020603050405020304" pitchFamily="18" charset="0"/>
              </a:rPr>
              <a:t>)</a:t>
            </a:r>
            <a:r>
              <a:rPr lang="ja-JP" altLang="en-US" sz="900" i="1" dirty="0" smtClean="0">
                <a:solidFill>
                  <a:srgbClr val="0066FF"/>
                </a:solidFill>
                <a:latin typeface="Times New Roman" panose="02020603050405020304" pitchFamily="18" charset="0"/>
              </a:rPr>
              <a:t>：テーマ２</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〇〇技術を用いて〇〇の評価を行う。</a:t>
            </a:r>
            <a:endParaRPr lang="en-US" altLang="ja-JP" sz="900" i="1" dirty="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利用する技術・機器等：</a:t>
            </a:r>
            <a:endParaRPr lang="en-US" altLang="ja-JP" sz="900" i="1" dirty="0" smtClean="0">
              <a:solidFill>
                <a:srgbClr val="0066FF"/>
              </a:solidFill>
              <a:latin typeface="Times New Roman" panose="02020603050405020304" pitchFamily="18" charset="0"/>
            </a:endParaRPr>
          </a:p>
          <a:p>
            <a:pPr eaLnBrk="1" hangingPunct="1">
              <a:spcBef>
                <a:spcPts val="0"/>
              </a:spcBef>
              <a:buFontTx/>
              <a:buNone/>
            </a:pPr>
            <a:r>
              <a:rPr lang="ja-JP" altLang="en-US" sz="900" i="1" dirty="0" smtClean="0">
                <a:solidFill>
                  <a:srgbClr val="0066FF"/>
                </a:solidFill>
                <a:latin typeface="Times New Roman" panose="02020603050405020304" pitchFamily="18" charset="0"/>
              </a:rPr>
              <a:t>〇〇評価技術、〇〇装置</a:t>
            </a:r>
            <a:endParaRPr lang="en-US" altLang="ja-JP" sz="900" i="1" dirty="0">
              <a:solidFill>
                <a:srgbClr val="0066FF"/>
              </a:solidFill>
              <a:latin typeface="Times New Roman" panose="02020603050405020304" pitchFamily="18" charset="0"/>
            </a:endParaRPr>
          </a:p>
        </p:txBody>
      </p:sp>
      <p:cxnSp>
        <p:nvCxnSpPr>
          <p:cNvPr id="15" name="直線コネクタ 14"/>
          <p:cNvCxnSpPr/>
          <p:nvPr/>
        </p:nvCxnSpPr>
        <p:spPr bwMode="auto">
          <a:xfrm>
            <a:off x="4656925" y="1723251"/>
            <a:ext cx="12020" cy="5050731"/>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 name="直線コネクタ 15"/>
          <p:cNvCxnSpPr/>
          <p:nvPr/>
        </p:nvCxnSpPr>
        <p:spPr bwMode="auto">
          <a:xfrm>
            <a:off x="79377" y="5614737"/>
            <a:ext cx="4577548" cy="2140"/>
          </a:xfrm>
          <a:prstGeom prst="line">
            <a:avLst/>
          </a:prstGeom>
          <a:ln w="50800">
            <a:solidFill>
              <a:schemeClr val="bg2">
                <a:lumMod val="60000"/>
                <a:lumOff val="40000"/>
              </a:schemeClr>
            </a:solidFill>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7" name="Rectangle 4"/>
          <p:cNvSpPr>
            <a:spLocks noChangeArrowheads="1"/>
          </p:cNvSpPr>
          <p:nvPr/>
        </p:nvSpPr>
        <p:spPr bwMode="auto">
          <a:xfrm>
            <a:off x="7293260" y="5985284"/>
            <a:ext cx="2448272" cy="75605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no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ts val="0"/>
              </a:spcBef>
              <a:buFontTx/>
              <a:buNone/>
            </a:pPr>
            <a:r>
              <a:rPr lang="ja-JP" altLang="en-US" sz="900" b="1" i="1" u="sng" dirty="0" smtClean="0">
                <a:solidFill>
                  <a:srgbClr val="0066FF"/>
                </a:solidFill>
                <a:latin typeface="+mj-ea"/>
                <a:ea typeface="+mj-ea"/>
              </a:rPr>
              <a:t>協力機関：（株）〇〇</a:t>
            </a:r>
            <a:endParaRPr lang="en-US" altLang="ja-JP" sz="900" b="1" i="1" u="sng" dirty="0" smtClean="0">
              <a:solidFill>
                <a:srgbClr val="0066FF"/>
              </a:solidFill>
              <a:latin typeface="+mj-ea"/>
              <a:ea typeface="+mj-ea"/>
            </a:endParaRPr>
          </a:p>
          <a:p>
            <a:pPr eaLnBrk="1" hangingPunct="1">
              <a:spcBef>
                <a:spcPts val="0"/>
              </a:spcBef>
              <a:buFontTx/>
              <a:buNone/>
            </a:pPr>
            <a:r>
              <a:rPr lang="ja-JP" altLang="en-US" sz="900" i="1" dirty="0" smtClean="0">
                <a:solidFill>
                  <a:srgbClr val="0066FF"/>
                </a:solidFill>
                <a:latin typeface="+mj-ea"/>
                <a:ea typeface="+mj-ea"/>
              </a:rPr>
              <a:t>実施</a:t>
            </a:r>
            <a:r>
              <a:rPr lang="ja-JP" altLang="en-US" sz="900" i="1" dirty="0">
                <a:solidFill>
                  <a:srgbClr val="0066FF"/>
                </a:solidFill>
                <a:latin typeface="+mj-ea"/>
                <a:ea typeface="+mj-ea"/>
              </a:rPr>
              <a:t>する内容</a:t>
            </a:r>
            <a:r>
              <a:rPr lang="en-US" altLang="ja-JP" sz="900" i="1" dirty="0">
                <a:solidFill>
                  <a:srgbClr val="0066FF"/>
                </a:solidFill>
                <a:latin typeface="+mj-ea"/>
                <a:ea typeface="+mj-ea"/>
              </a:rPr>
              <a:t>(</a:t>
            </a:r>
            <a:r>
              <a:rPr lang="ja-JP" altLang="en-US" sz="900" i="1" dirty="0">
                <a:solidFill>
                  <a:srgbClr val="0066FF"/>
                </a:solidFill>
                <a:latin typeface="+mj-ea"/>
                <a:ea typeface="+mj-ea"/>
              </a:rPr>
              <a:t>根幹部分は不可</a:t>
            </a:r>
            <a:r>
              <a:rPr lang="en-US" altLang="ja-JP" sz="900" i="1" dirty="0">
                <a:solidFill>
                  <a:srgbClr val="0066FF"/>
                </a:solidFill>
                <a:latin typeface="+mj-ea"/>
                <a:ea typeface="+mj-ea"/>
              </a:rPr>
              <a:t>)</a:t>
            </a:r>
            <a:r>
              <a:rPr lang="ja-JP" altLang="en-US" sz="900" i="1" dirty="0" smtClean="0">
                <a:solidFill>
                  <a:srgbClr val="0066FF"/>
                </a:solidFill>
                <a:latin typeface="+mj-ea"/>
                <a:ea typeface="+mj-ea"/>
              </a:rPr>
              <a:t>：テーマ３</a:t>
            </a:r>
            <a:endParaRPr lang="en-US" altLang="ja-JP" sz="900" i="1" dirty="0" smtClean="0">
              <a:solidFill>
                <a:srgbClr val="0066FF"/>
              </a:solidFill>
              <a:latin typeface="+mj-ea"/>
              <a:ea typeface="+mj-ea"/>
            </a:endParaRPr>
          </a:p>
          <a:p>
            <a:pPr eaLnBrk="1" hangingPunct="1">
              <a:spcBef>
                <a:spcPts val="0"/>
              </a:spcBef>
              <a:buFontTx/>
              <a:buNone/>
            </a:pPr>
            <a:r>
              <a:rPr lang="ja-JP" altLang="en-US" sz="900" i="1" dirty="0" smtClean="0">
                <a:solidFill>
                  <a:srgbClr val="0066FF"/>
                </a:solidFill>
                <a:latin typeface="+mj-ea"/>
                <a:ea typeface="+mj-ea"/>
              </a:rPr>
              <a:t>〇〇装置を用いて〇〇の試作を行う。</a:t>
            </a:r>
            <a:endParaRPr lang="en-US" altLang="ja-JP" sz="900" i="1" dirty="0">
              <a:solidFill>
                <a:srgbClr val="0066FF"/>
              </a:solidFill>
              <a:latin typeface="+mj-ea"/>
              <a:ea typeface="+mj-ea"/>
            </a:endParaRPr>
          </a:p>
          <a:p>
            <a:pPr eaLnBrk="1" hangingPunct="1">
              <a:spcBef>
                <a:spcPts val="0"/>
              </a:spcBef>
              <a:buFontTx/>
              <a:buNone/>
            </a:pPr>
            <a:r>
              <a:rPr lang="ja-JP" altLang="en-US" sz="900" i="1" dirty="0">
                <a:solidFill>
                  <a:srgbClr val="0066FF"/>
                </a:solidFill>
                <a:latin typeface="+mj-ea"/>
                <a:ea typeface="+mj-ea"/>
              </a:rPr>
              <a:t>利用</a:t>
            </a:r>
            <a:r>
              <a:rPr lang="ja-JP" altLang="en-US" sz="900" i="1" dirty="0" smtClean="0">
                <a:solidFill>
                  <a:srgbClr val="0066FF"/>
                </a:solidFill>
                <a:latin typeface="+mj-ea"/>
                <a:ea typeface="+mj-ea"/>
              </a:rPr>
              <a:t>する</a:t>
            </a:r>
            <a:r>
              <a:rPr lang="ja-JP" altLang="en-US" sz="900" i="1" dirty="0">
                <a:solidFill>
                  <a:srgbClr val="0066FF"/>
                </a:solidFill>
                <a:latin typeface="Times New Roman" panose="02020603050405020304" pitchFamily="18" charset="0"/>
              </a:rPr>
              <a:t>技術・機器等</a:t>
            </a:r>
            <a:r>
              <a:rPr lang="ja-JP" altLang="en-US" sz="900" i="1" dirty="0" smtClean="0">
                <a:solidFill>
                  <a:srgbClr val="0066FF"/>
                </a:solidFill>
                <a:latin typeface="+mj-ea"/>
                <a:ea typeface="+mj-ea"/>
              </a:rPr>
              <a:t>：</a:t>
            </a:r>
            <a:endParaRPr lang="en-US" altLang="ja-JP" sz="900" i="1" dirty="0" smtClean="0">
              <a:solidFill>
                <a:srgbClr val="0066FF"/>
              </a:solidFill>
              <a:latin typeface="+mj-ea"/>
              <a:ea typeface="+mj-ea"/>
            </a:endParaRPr>
          </a:p>
          <a:p>
            <a:pPr eaLnBrk="1" hangingPunct="1">
              <a:spcBef>
                <a:spcPts val="0"/>
              </a:spcBef>
              <a:buFontTx/>
              <a:buNone/>
            </a:pPr>
            <a:r>
              <a:rPr lang="ja-JP" altLang="en-US" sz="900" i="1" dirty="0" smtClean="0">
                <a:solidFill>
                  <a:srgbClr val="0066FF"/>
                </a:solidFill>
                <a:latin typeface="+mj-ea"/>
                <a:ea typeface="+mj-ea"/>
              </a:rPr>
              <a:t>・〇〇装置、〇〇のフィールド試験</a:t>
            </a:r>
            <a:endParaRPr lang="en-US" altLang="ja-JP" sz="900" i="1" dirty="0">
              <a:solidFill>
                <a:srgbClr val="0066FF"/>
              </a:solidFill>
              <a:latin typeface="+mj-ea"/>
              <a:ea typeface="+mj-ea"/>
            </a:endParaRPr>
          </a:p>
        </p:txBody>
      </p:sp>
      <p:sp>
        <p:nvSpPr>
          <p:cNvPr id="18" name="Text Box 7"/>
          <p:cNvSpPr txBox="1">
            <a:spLocks noChangeArrowheads="1"/>
          </p:cNvSpPr>
          <p:nvPr/>
        </p:nvSpPr>
        <p:spPr bwMode="auto">
          <a:xfrm>
            <a:off x="8632828" y="5073653"/>
            <a:ext cx="82625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r" eaLnBrk="1" hangingPunct="1">
              <a:spcBef>
                <a:spcPct val="0"/>
              </a:spcBef>
              <a:buFontTx/>
              <a:buNone/>
            </a:pPr>
            <a:r>
              <a:rPr lang="ja-JP" altLang="en-US" sz="900" dirty="0" smtClean="0">
                <a:latin typeface="Times New Roman" panose="02020603050405020304" pitchFamily="18" charset="0"/>
              </a:rPr>
              <a:t>従事人数：</a:t>
            </a:r>
            <a:r>
              <a:rPr lang="ja-JP" altLang="en-US" sz="900" dirty="0" smtClean="0">
                <a:solidFill>
                  <a:srgbClr val="0066FF"/>
                </a:solidFill>
                <a:latin typeface="Times New Roman" panose="02020603050405020304" pitchFamily="18" charset="0"/>
              </a:rPr>
              <a:t>　</a:t>
            </a:r>
            <a:r>
              <a:rPr lang="ja-JP" altLang="en-US" sz="900" i="1" dirty="0" smtClean="0">
                <a:solidFill>
                  <a:srgbClr val="0066FF"/>
                </a:solidFill>
                <a:latin typeface="Times New Roman" panose="02020603050405020304" pitchFamily="18" charset="0"/>
              </a:rPr>
              <a:t>５名</a:t>
            </a:r>
            <a:endParaRPr lang="en-US" altLang="ja-JP" sz="900" i="1" dirty="0">
              <a:solidFill>
                <a:srgbClr val="0066FF"/>
              </a:solidFill>
              <a:latin typeface="Times New Roman" panose="02020603050405020304" pitchFamily="18" charset="0"/>
            </a:endParaRPr>
          </a:p>
        </p:txBody>
      </p:sp>
      <p:sp>
        <p:nvSpPr>
          <p:cNvPr id="20" name="Text Box 687"/>
          <p:cNvSpPr txBox="1">
            <a:spLocks noChangeArrowheads="1"/>
          </p:cNvSpPr>
          <p:nvPr/>
        </p:nvSpPr>
        <p:spPr bwMode="auto">
          <a:xfrm>
            <a:off x="5865009" y="239882"/>
            <a:ext cx="407702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050" dirty="0" smtClean="0">
                <a:latin typeface="ＭＳ 明朝" panose="02020609040205080304" pitchFamily="17" charset="-128"/>
                <a:ea typeface="ＭＳ 明朝" panose="02020609040205080304" pitchFamily="17" charset="-128"/>
              </a:rPr>
              <a:t>（別紙１）（様式第１号、第２号関係）事業計画書</a:t>
            </a:r>
            <a:r>
              <a:rPr lang="en-US" altLang="ja-JP" sz="1050" dirty="0" smtClean="0">
                <a:latin typeface="ＭＳ 明朝" panose="02020609040205080304" pitchFamily="17" charset="-128"/>
                <a:ea typeface="ＭＳ 明朝" panose="02020609040205080304" pitchFamily="17" charset="-128"/>
              </a:rPr>
              <a:t>(</a:t>
            </a:r>
            <a:r>
              <a:rPr lang="ja-JP" altLang="en-US" sz="1050" dirty="0" smtClean="0">
                <a:latin typeface="ＭＳ 明朝" panose="02020609040205080304" pitchFamily="17" charset="-128"/>
                <a:ea typeface="ＭＳ 明朝" panose="02020609040205080304" pitchFamily="17" charset="-128"/>
              </a:rPr>
              <a:t>概要</a:t>
            </a:r>
            <a:r>
              <a:rPr lang="en-US" altLang="ja-JP" sz="1050" dirty="0" smtClean="0">
                <a:latin typeface="ＭＳ 明朝" panose="02020609040205080304" pitchFamily="17" charset="-128"/>
                <a:ea typeface="ＭＳ 明朝" panose="02020609040205080304" pitchFamily="17" charset="-128"/>
              </a:rPr>
              <a:t>)</a:t>
            </a:r>
            <a:endParaRPr lang="ja-JP" altLang="en-US" sz="1050" dirty="0">
              <a:latin typeface="ＭＳ 明朝" panose="02020609040205080304" pitchFamily="17" charset="-128"/>
              <a:ea typeface="ＭＳ 明朝" panose="02020609040205080304" pitchFamily="17" charset="-128"/>
            </a:endParaRPr>
          </a:p>
        </p:txBody>
      </p:sp>
      <p:sp>
        <p:nvSpPr>
          <p:cNvPr id="21" name="Rectangle 288"/>
          <p:cNvSpPr>
            <a:spLocks noChangeArrowheads="1"/>
          </p:cNvSpPr>
          <p:nvPr/>
        </p:nvSpPr>
        <p:spPr bwMode="auto">
          <a:xfrm>
            <a:off x="1028564" y="1197387"/>
            <a:ext cx="5953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dirty="0">
                <a:solidFill>
                  <a:srgbClr val="0066FF"/>
                </a:solidFill>
                <a:latin typeface="ＭＳ Ｐゴシック" panose="020B0600070205080204" pitchFamily="50" charset="-128"/>
              </a:rPr>
              <a:t>○○○○（</a:t>
            </a:r>
            <a:r>
              <a:rPr lang="en-US" altLang="ja-JP" sz="1200" i="1" dirty="0">
                <a:solidFill>
                  <a:srgbClr val="0066FF"/>
                </a:solidFill>
                <a:latin typeface="ＭＳ Ｐゴシック" panose="020B0600070205080204" pitchFamily="50" charset="-128"/>
              </a:rPr>
              <a:t>200</a:t>
            </a:r>
            <a:r>
              <a:rPr lang="ja-JP" altLang="en-US" sz="1200" i="1" dirty="0">
                <a:solidFill>
                  <a:srgbClr val="0066FF"/>
                </a:solidFill>
                <a:latin typeface="ＭＳ Ｐゴシック" panose="020B0600070205080204" pitchFamily="50" charset="-128"/>
              </a:rPr>
              <a:t>字程度で簡潔にわかりやすく</a:t>
            </a:r>
            <a:r>
              <a:rPr lang="ja-JP" altLang="en-US" sz="1200" i="1" dirty="0" smtClean="0">
                <a:solidFill>
                  <a:srgbClr val="0066FF"/>
                </a:solidFill>
                <a:latin typeface="ＭＳ Ｐゴシック" panose="020B0600070205080204" pitchFamily="50" charset="-128"/>
              </a:rPr>
              <a:t>、脱炭素社会実現のため</a:t>
            </a:r>
            <a:r>
              <a:rPr lang="ja-JP" altLang="en-US" sz="1200" i="1" smtClean="0">
                <a:solidFill>
                  <a:srgbClr val="0066FF"/>
                </a:solidFill>
                <a:latin typeface="ＭＳ Ｐゴシック" panose="020B0600070205080204" pitchFamily="50" charset="-128"/>
              </a:rPr>
              <a:t>の省エネにつながる新製品</a:t>
            </a:r>
            <a:r>
              <a:rPr lang="ja-JP" altLang="en-US" sz="1200" i="1" dirty="0">
                <a:solidFill>
                  <a:srgbClr val="0066FF"/>
                </a:solidFill>
                <a:latin typeface="ＭＳ Ｐゴシック" panose="020B0600070205080204" pitchFamily="50" charset="-128"/>
              </a:rPr>
              <a:t>開発の概要を</a:t>
            </a:r>
            <a:r>
              <a:rPr lang="ja-JP" altLang="en-US" sz="1200" i="1" dirty="0" smtClean="0">
                <a:solidFill>
                  <a:srgbClr val="0066FF"/>
                </a:solidFill>
                <a:latin typeface="ＭＳ Ｐゴシック" panose="020B0600070205080204" pitchFamily="50" charset="-128"/>
              </a:rPr>
              <a:t>記載してください</a:t>
            </a:r>
            <a:r>
              <a:rPr lang="ja-JP" altLang="en-US" sz="1200" dirty="0" smtClean="0">
                <a:solidFill>
                  <a:srgbClr val="0066FF"/>
                </a:solidFill>
                <a:latin typeface="ＭＳ Ｐゴシック" panose="020B0600070205080204" pitchFamily="50" charset="-128"/>
              </a:rPr>
              <a:t>）</a:t>
            </a:r>
            <a:endParaRPr lang="ja-JP" altLang="en-US" sz="1200" dirty="0">
              <a:solidFill>
                <a:srgbClr val="0066FF"/>
              </a:solidFill>
              <a:latin typeface="ＭＳ Ｐゴシック" panose="020B0600070205080204" pitchFamily="50" charset="-128"/>
            </a:endParaRPr>
          </a:p>
        </p:txBody>
      </p:sp>
      <p:sp>
        <p:nvSpPr>
          <p:cNvPr id="22" name="Rectangle 289"/>
          <p:cNvSpPr>
            <a:spLocks noChangeArrowheads="1"/>
          </p:cNvSpPr>
          <p:nvPr/>
        </p:nvSpPr>
        <p:spPr bwMode="auto">
          <a:xfrm>
            <a:off x="522473" y="2176499"/>
            <a:ext cx="38395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smtClean="0">
                <a:solidFill>
                  <a:srgbClr val="0066FF"/>
                </a:solidFill>
                <a:latin typeface="ＭＳ Ｐゴシック" panose="020B0600070205080204" pitchFamily="50" charset="-128"/>
              </a:rPr>
              <a:t>脱炭素に向けた世界的な流れを</a:t>
            </a:r>
            <a:r>
              <a:rPr lang="ja-JP" altLang="en-US" sz="1100" i="1" dirty="0">
                <a:solidFill>
                  <a:srgbClr val="0066FF"/>
                </a:solidFill>
                <a:latin typeface="ＭＳ Ｐゴシック" panose="020B0600070205080204" pitchFamily="50" charset="-128"/>
              </a:rPr>
              <a:t>踏まえ</a:t>
            </a:r>
            <a:r>
              <a:rPr lang="ja-JP" altLang="en-US" sz="1100" i="1" dirty="0" smtClean="0">
                <a:solidFill>
                  <a:srgbClr val="0066FF"/>
                </a:solidFill>
                <a:latin typeface="ＭＳ Ｐゴシック" panose="020B0600070205080204" pitchFamily="50" charset="-128"/>
              </a:rPr>
              <a:t>、</a:t>
            </a:r>
            <a:r>
              <a:rPr lang="ja-JP" altLang="en-US" sz="1100" i="1" dirty="0">
                <a:solidFill>
                  <a:srgbClr val="0066FF"/>
                </a:solidFill>
                <a:latin typeface="ＭＳ Ｐゴシック" panose="020B0600070205080204" pitchFamily="50" charset="-128"/>
              </a:rPr>
              <a:t>簡潔にわかりやすく、</a:t>
            </a:r>
          </a:p>
          <a:p>
            <a:pPr eaLnBrk="1" hangingPunct="1">
              <a:spcBef>
                <a:spcPct val="0"/>
              </a:spcBef>
              <a:buFontTx/>
              <a:buNone/>
            </a:pPr>
            <a:r>
              <a:rPr lang="ja-JP" altLang="en-US" sz="1100" i="1" dirty="0">
                <a:solidFill>
                  <a:srgbClr val="0066FF"/>
                </a:solidFill>
                <a:latin typeface="ＭＳ Ｐゴシック" panose="020B0600070205080204" pitchFamily="50" charset="-128"/>
              </a:rPr>
              <a:t>箇条書きなどで記載してください。</a:t>
            </a:r>
          </a:p>
        </p:txBody>
      </p:sp>
      <p:sp>
        <p:nvSpPr>
          <p:cNvPr id="24" name="Rectangle 291"/>
          <p:cNvSpPr>
            <a:spLocks noChangeArrowheads="1"/>
          </p:cNvSpPr>
          <p:nvPr/>
        </p:nvSpPr>
        <p:spPr bwMode="auto">
          <a:xfrm>
            <a:off x="550888" y="3554870"/>
            <a:ext cx="36375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smtClean="0">
                <a:solidFill>
                  <a:srgbClr val="0066FF"/>
                </a:solidFill>
                <a:latin typeface="ＭＳ Ｐゴシック" panose="020B0600070205080204" pitchFamily="50" charset="-128"/>
              </a:rPr>
              <a:t>図や写真</a:t>
            </a:r>
            <a:r>
              <a:rPr lang="ja-JP" altLang="en-US" sz="1100" i="1" dirty="0">
                <a:solidFill>
                  <a:srgbClr val="0066FF"/>
                </a:solidFill>
                <a:latin typeface="ＭＳ Ｐゴシック" panose="020B0600070205080204" pitchFamily="50" charset="-128"/>
              </a:rPr>
              <a:t>等を用いて簡潔にわかりやすく記載してください。</a:t>
            </a:r>
          </a:p>
        </p:txBody>
      </p:sp>
      <p:sp>
        <p:nvSpPr>
          <p:cNvPr id="25" name="Rectangle 295"/>
          <p:cNvSpPr>
            <a:spLocks noChangeArrowheads="1"/>
          </p:cNvSpPr>
          <p:nvPr/>
        </p:nvSpPr>
        <p:spPr bwMode="auto">
          <a:xfrm>
            <a:off x="236476" y="4497719"/>
            <a:ext cx="401744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a:solidFill>
                  <a:srgbClr val="0066FF"/>
                </a:solidFill>
                <a:latin typeface="ＭＳ Ｐゴシック" panose="020B0600070205080204" pitchFamily="50" charset="-128"/>
              </a:rPr>
              <a:t>従来製品や競合製品と比較</a:t>
            </a:r>
            <a:r>
              <a:rPr lang="ja-JP" altLang="en-US" sz="1100" i="1" dirty="0" smtClean="0">
                <a:solidFill>
                  <a:srgbClr val="0066FF"/>
                </a:solidFill>
                <a:latin typeface="ＭＳ Ｐゴシック" panose="020B0600070205080204" pitchFamily="50" charset="-128"/>
              </a:rPr>
              <a:t>した脱炭素社会実現のための省エネ</a:t>
            </a:r>
            <a:endParaRPr lang="en-US" altLang="ja-JP" sz="1100" i="1" dirty="0" smtClean="0">
              <a:solidFill>
                <a:srgbClr val="0066FF"/>
              </a:solidFill>
              <a:latin typeface="ＭＳ Ｐゴシック" panose="020B0600070205080204" pitchFamily="50" charset="-128"/>
            </a:endParaRPr>
          </a:p>
          <a:p>
            <a:pPr eaLnBrk="1" hangingPunct="1">
              <a:spcBef>
                <a:spcPct val="0"/>
              </a:spcBef>
              <a:buFontTx/>
              <a:buNone/>
            </a:pPr>
            <a:r>
              <a:rPr lang="ja-JP" altLang="en-US" sz="1100" i="1" dirty="0">
                <a:solidFill>
                  <a:srgbClr val="0066FF"/>
                </a:solidFill>
                <a:latin typeface="ＭＳ Ｐゴシック" panose="020B0600070205080204" pitchFamily="50" charset="-128"/>
              </a:rPr>
              <a:t>に</a:t>
            </a:r>
            <a:r>
              <a:rPr lang="ja-JP" altLang="en-US" sz="1100" i="1" dirty="0" smtClean="0">
                <a:solidFill>
                  <a:srgbClr val="0066FF"/>
                </a:solidFill>
                <a:latin typeface="ＭＳ Ｐゴシック" panose="020B0600070205080204" pitchFamily="50" charset="-128"/>
              </a:rPr>
              <a:t>つながる新製品の</a:t>
            </a:r>
            <a:r>
              <a:rPr lang="ja-JP" altLang="en-US" sz="1100" i="1" dirty="0">
                <a:solidFill>
                  <a:srgbClr val="0066FF"/>
                </a:solidFill>
                <a:latin typeface="ＭＳ Ｐゴシック" panose="020B0600070205080204" pitchFamily="50" charset="-128"/>
              </a:rPr>
              <a:t>優位性について、</a:t>
            </a:r>
          </a:p>
          <a:p>
            <a:pPr eaLnBrk="1" hangingPunct="1">
              <a:spcBef>
                <a:spcPct val="0"/>
              </a:spcBef>
              <a:buFontTx/>
              <a:buNone/>
            </a:pPr>
            <a:r>
              <a:rPr lang="ja-JP" altLang="en-US" sz="1100" i="1" dirty="0">
                <a:solidFill>
                  <a:srgbClr val="0066FF"/>
                </a:solidFill>
                <a:latin typeface="ＭＳ Ｐゴシック" panose="020B0600070205080204" pitchFamily="50" charset="-128"/>
              </a:rPr>
              <a:t>表等を用いて簡潔にわかりやすく記載してください。</a:t>
            </a:r>
            <a:endParaRPr lang="en-US" altLang="ja-JP" sz="1100" i="1" dirty="0">
              <a:solidFill>
                <a:srgbClr val="0066FF"/>
              </a:solidFill>
              <a:latin typeface="ＭＳ Ｐゴシック" panose="020B0600070205080204" pitchFamily="50" charset="-128"/>
            </a:endParaRPr>
          </a:p>
          <a:p>
            <a:pPr eaLnBrk="1" hangingPunct="1">
              <a:spcBef>
                <a:spcPct val="0"/>
              </a:spcBef>
              <a:buFontTx/>
              <a:buNone/>
            </a:pPr>
            <a:endParaRPr lang="en-US" altLang="ja-JP" sz="1100" i="1" dirty="0">
              <a:solidFill>
                <a:srgbClr val="0066FF"/>
              </a:solidFill>
              <a:latin typeface="ＭＳ Ｐゴシック" panose="020B0600070205080204" pitchFamily="50" charset="-128"/>
            </a:endParaRPr>
          </a:p>
        </p:txBody>
      </p:sp>
      <p:sp>
        <p:nvSpPr>
          <p:cNvPr id="27" name="Rectangle 295"/>
          <p:cNvSpPr>
            <a:spLocks noChangeArrowheads="1"/>
          </p:cNvSpPr>
          <p:nvPr/>
        </p:nvSpPr>
        <p:spPr bwMode="auto">
          <a:xfrm>
            <a:off x="299425" y="6303449"/>
            <a:ext cx="414046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i="1" dirty="0" smtClean="0">
                <a:solidFill>
                  <a:srgbClr val="0066FF"/>
                </a:solidFill>
                <a:latin typeface="ＭＳ Ｐゴシック" panose="020B0600070205080204" pitchFamily="50" charset="-128"/>
              </a:rPr>
              <a:t>それぞれ時期、金額を記入し、それらを達成するための計画を</a:t>
            </a:r>
            <a:endParaRPr lang="en-US" altLang="ja-JP" sz="1100" i="1" dirty="0" smtClean="0">
              <a:solidFill>
                <a:srgbClr val="0066FF"/>
              </a:solidFill>
              <a:latin typeface="ＭＳ Ｐゴシック" panose="020B0600070205080204" pitchFamily="50" charset="-128"/>
            </a:endParaRPr>
          </a:p>
          <a:p>
            <a:pPr eaLnBrk="1" hangingPunct="1">
              <a:spcBef>
                <a:spcPct val="0"/>
              </a:spcBef>
              <a:buFontTx/>
              <a:buNone/>
            </a:pPr>
            <a:r>
              <a:rPr lang="ja-JP" altLang="en-US" sz="1100" i="1" dirty="0" smtClean="0">
                <a:solidFill>
                  <a:srgbClr val="0066FF"/>
                </a:solidFill>
                <a:latin typeface="ＭＳ Ｐゴシック" panose="020B0600070205080204" pitchFamily="50" charset="-128"/>
              </a:rPr>
              <a:t>簡潔にわかりやすく記載</a:t>
            </a:r>
            <a:r>
              <a:rPr lang="ja-JP" altLang="en-US" sz="1100" i="1" dirty="0">
                <a:solidFill>
                  <a:srgbClr val="0066FF"/>
                </a:solidFill>
                <a:latin typeface="ＭＳ Ｐゴシック" panose="020B0600070205080204" pitchFamily="50" charset="-128"/>
              </a:rPr>
              <a:t>して</a:t>
            </a:r>
            <a:r>
              <a:rPr lang="ja-JP" altLang="en-US" sz="1100" i="1" dirty="0" smtClean="0">
                <a:solidFill>
                  <a:srgbClr val="0066FF"/>
                </a:solidFill>
                <a:latin typeface="ＭＳ Ｐゴシック" panose="020B0600070205080204" pitchFamily="50" charset="-128"/>
              </a:rPr>
              <a:t>ください。</a:t>
            </a:r>
            <a:endParaRPr lang="ja-JP" altLang="en-US" sz="1100" i="1" dirty="0">
              <a:solidFill>
                <a:srgbClr val="0066FF"/>
              </a:solidFill>
              <a:latin typeface="ＭＳ Ｐゴシック" panose="020B0600070205080204" pitchFamily="50" charset="-128"/>
            </a:endParaRPr>
          </a:p>
        </p:txBody>
      </p:sp>
      <p:cxnSp>
        <p:nvCxnSpPr>
          <p:cNvPr id="29" name="直線矢印コネクタ 28"/>
          <p:cNvCxnSpPr/>
          <p:nvPr/>
        </p:nvCxnSpPr>
        <p:spPr bwMode="auto">
          <a:xfrm flipV="1">
            <a:off x="5813076" y="5808116"/>
            <a:ext cx="0" cy="177168"/>
          </a:xfrm>
          <a:prstGeom prst="straightConnector1">
            <a:avLst/>
          </a:prstGeom>
          <a:noFill/>
          <a:ln w="9525" cap="flat" cmpd="sng" algn="ctr">
            <a:solidFill>
              <a:schemeClr val="tx1"/>
            </a:solidFill>
            <a:prstDash val="solid"/>
            <a:round/>
            <a:headEnd type="none" w="med" len="med"/>
            <a:tailEnd type="triangle"/>
          </a:ln>
          <a:effectLst/>
        </p:spPr>
      </p:cxnSp>
      <p:cxnSp>
        <p:nvCxnSpPr>
          <p:cNvPr id="32" name="直線矢印コネクタ 31"/>
          <p:cNvCxnSpPr/>
          <p:nvPr/>
        </p:nvCxnSpPr>
        <p:spPr bwMode="auto">
          <a:xfrm>
            <a:off x="5980861" y="5816217"/>
            <a:ext cx="0" cy="177168"/>
          </a:xfrm>
          <a:prstGeom prst="straightConnector1">
            <a:avLst/>
          </a:prstGeom>
          <a:noFill/>
          <a:ln w="9525" cap="flat" cmpd="sng" algn="ctr">
            <a:solidFill>
              <a:schemeClr val="tx1"/>
            </a:solidFill>
            <a:prstDash val="solid"/>
            <a:round/>
            <a:headEnd type="none" w="med" len="med"/>
            <a:tailEnd type="triangle"/>
          </a:ln>
          <a:effectLst/>
        </p:spPr>
      </p:cxnSp>
      <p:cxnSp>
        <p:nvCxnSpPr>
          <p:cNvPr id="33" name="直線矢印コネクタ 32"/>
          <p:cNvCxnSpPr/>
          <p:nvPr/>
        </p:nvCxnSpPr>
        <p:spPr bwMode="auto">
          <a:xfrm flipV="1">
            <a:off x="8241599" y="5808116"/>
            <a:ext cx="0" cy="177168"/>
          </a:xfrm>
          <a:prstGeom prst="straightConnector1">
            <a:avLst/>
          </a:prstGeom>
          <a:noFill/>
          <a:ln w="9525" cap="flat" cmpd="sng" algn="ctr">
            <a:solidFill>
              <a:schemeClr val="tx1"/>
            </a:solidFill>
            <a:prstDash val="solid"/>
            <a:round/>
            <a:headEnd type="none" w="med" len="med"/>
            <a:tailEnd type="triangle"/>
          </a:ln>
          <a:effectLst/>
        </p:spPr>
      </p:cxnSp>
      <p:cxnSp>
        <p:nvCxnSpPr>
          <p:cNvPr id="34" name="直線矢印コネクタ 33"/>
          <p:cNvCxnSpPr/>
          <p:nvPr/>
        </p:nvCxnSpPr>
        <p:spPr bwMode="auto">
          <a:xfrm>
            <a:off x="8409384" y="5816217"/>
            <a:ext cx="0" cy="177168"/>
          </a:xfrm>
          <a:prstGeom prst="straightConnector1">
            <a:avLst/>
          </a:prstGeom>
          <a:noFill/>
          <a:ln w="9525" cap="flat" cmpd="sng" algn="ctr">
            <a:solidFill>
              <a:schemeClr val="tx1"/>
            </a:solidFill>
            <a:prstDash val="solid"/>
            <a:round/>
            <a:headEnd type="none" w="med" len="med"/>
            <a:tailEnd type="triangle"/>
          </a:ln>
          <a:effectLst/>
        </p:spPr>
      </p:cxnSp>
      <p:sp>
        <p:nvSpPr>
          <p:cNvPr id="36" name="正方形/長方形 35"/>
          <p:cNvSpPr/>
          <p:nvPr/>
        </p:nvSpPr>
        <p:spPr>
          <a:xfrm>
            <a:off x="5967972" y="5797837"/>
            <a:ext cx="699230" cy="200055"/>
          </a:xfrm>
          <a:prstGeom prst="rect">
            <a:avLst/>
          </a:prstGeom>
        </p:spPr>
        <p:txBody>
          <a:bodyPr wrap="none">
            <a:spAutoFit/>
          </a:bodyPr>
          <a:lstStyle/>
          <a:p>
            <a:r>
              <a:rPr lang="ja-JP" altLang="en-US" sz="700" i="1" dirty="0" smtClean="0">
                <a:solidFill>
                  <a:srgbClr val="0066FF"/>
                </a:solidFill>
                <a:latin typeface="+mj-ea"/>
              </a:rPr>
              <a:t>サンプル提供</a:t>
            </a:r>
            <a:endParaRPr lang="ja-JP" altLang="en-US" sz="700" i="1" dirty="0"/>
          </a:p>
        </p:txBody>
      </p:sp>
      <p:sp>
        <p:nvSpPr>
          <p:cNvPr id="37" name="正方形/長方形 36"/>
          <p:cNvSpPr/>
          <p:nvPr/>
        </p:nvSpPr>
        <p:spPr>
          <a:xfrm>
            <a:off x="5268380" y="5797837"/>
            <a:ext cx="543739" cy="200055"/>
          </a:xfrm>
          <a:prstGeom prst="rect">
            <a:avLst/>
          </a:prstGeom>
        </p:spPr>
        <p:txBody>
          <a:bodyPr wrap="none">
            <a:spAutoFit/>
          </a:bodyPr>
          <a:lstStyle/>
          <a:p>
            <a:r>
              <a:rPr lang="ja-JP" altLang="en-US" sz="700" i="1" dirty="0" smtClean="0">
                <a:solidFill>
                  <a:srgbClr val="0066FF"/>
                </a:solidFill>
                <a:latin typeface="+mj-ea"/>
              </a:rPr>
              <a:t>〇〇評価</a:t>
            </a:r>
            <a:endParaRPr lang="ja-JP" altLang="en-US" sz="700" i="1" dirty="0"/>
          </a:p>
        </p:txBody>
      </p:sp>
      <p:sp>
        <p:nvSpPr>
          <p:cNvPr id="39" name="正方形/長方形 38"/>
          <p:cNvSpPr/>
          <p:nvPr/>
        </p:nvSpPr>
        <p:spPr>
          <a:xfrm>
            <a:off x="8403815" y="5797837"/>
            <a:ext cx="875561" cy="200055"/>
          </a:xfrm>
          <a:prstGeom prst="rect">
            <a:avLst/>
          </a:prstGeom>
        </p:spPr>
        <p:txBody>
          <a:bodyPr wrap="none">
            <a:spAutoFit/>
          </a:bodyPr>
          <a:lstStyle/>
          <a:p>
            <a:r>
              <a:rPr lang="ja-JP" altLang="en-US" sz="700" i="1" dirty="0" smtClean="0">
                <a:solidFill>
                  <a:srgbClr val="0066FF"/>
                </a:solidFill>
                <a:latin typeface="+mj-ea"/>
              </a:rPr>
              <a:t>〇〇データの提供</a:t>
            </a:r>
            <a:endParaRPr lang="ja-JP" altLang="en-US" sz="700" i="1" dirty="0"/>
          </a:p>
        </p:txBody>
      </p:sp>
      <p:sp>
        <p:nvSpPr>
          <p:cNvPr id="40" name="正方形/長方形 39"/>
          <p:cNvSpPr/>
          <p:nvPr/>
        </p:nvSpPr>
        <p:spPr>
          <a:xfrm>
            <a:off x="7152231" y="5797837"/>
            <a:ext cx="1095172" cy="200055"/>
          </a:xfrm>
          <a:prstGeom prst="rect">
            <a:avLst/>
          </a:prstGeom>
        </p:spPr>
        <p:txBody>
          <a:bodyPr wrap="none">
            <a:spAutoFit/>
          </a:bodyPr>
          <a:lstStyle/>
          <a:p>
            <a:r>
              <a:rPr lang="ja-JP" altLang="en-US" sz="700" i="1" dirty="0" smtClean="0">
                <a:solidFill>
                  <a:srgbClr val="0066FF"/>
                </a:solidFill>
                <a:latin typeface="+mj-ea"/>
              </a:rPr>
              <a:t>〇〇にかかるアドバイス</a:t>
            </a:r>
            <a:endParaRPr lang="ja-JP" altLang="en-US" sz="700" i="1" dirty="0"/>
          </a:p>
        </p:txBody>
      </p:sp>
      <p:sp>
        <p:nvSpPr>
          <p:cNvPr id="41" name="Text Box 292"/>
          <p:cNvSpPr txBox="1">
            <a:spLocks noChangeArrowheads="1"/>
          </p:cNvSpPr>
          <p:nvPr/>
        </p:nvSpPr>
        <p:spPr bwMode="auto">
          <a:xfrm>
            <a:off x="314474" y="310789"/>
            <a:ext cx="2988332" cy="646331"/>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200" i="1" dirty="0" smtClean="0">
                <a:solidFill>
                  <a:srgbClr val="FF0000"/>
                </a:solidFill>
              </a:rPr>
              <a:t>青字斜体</a:t>
            </a:r>
            <a:r>
              <a:rPr lang="ja-JP" altLang="en-US" sz="1200" i="1" dirty="0">
                <a:solidFill>
                  <a:srgbClr val="FF0000"/>
                </a:solidFill>
              </a:rPr>
              <a:t>文字は消してください</a:t>
            </a:r>
            <a:r>
              <a:rPr lang="ja-JP" altLang="en-US" sz="1200" i="1" dirty="0" smtClean="0">
                <a:solidFill>
                  <a:srgbClr val="FF0000"/>
                </a:solidFill>
              </a:rPr>
              <a:t>。</a:t>
            </a:r>
            <a:endParaRPr lang="en-US" altLang="ja-JP" sz="1200" i="1" dirty="0" smtClean="0">
              <a:solidFill>
                <a:srgbClr val="FF0000"/>
              </a:solidFill>
            </a:endParaRPr>
          </a:p>
          <a:p>
            <a:pPr eaLnBrk="1" hangingPunct="1">
              <a:spcBef>
                <a:spcPct val="0"/>
              </a:spcBef>
              <a:buFontTx/>
              <a:buNone/>
            </a:pPr>
            <a:r>
              <a:rPr lang="ja-JP" altLang="en-US" sz="1200" i="1" dirty="0">
                <a:solidFill>
                  <a:srgbClr val="FF0000"/>
                </a:solidFill>
              </a:rPr>
              <a:t>開発</a:t>
            </a:r>
            <a:r>
              <a:rPr lang="ja-JP" altLang="en-US" sz="1200" i="1" dirty="0" smtClean="0">
                <a:solidFill>
                  <a:srgbClr val="FF0000"/>
                </a:solidFill>
              </a:rPr>
              <a:t>工程及び具体的実施内容と、</a:t>
            </a:r>
            <a:endParaRPr lang="en-US" altLang="ja-JP" sz="1200" i="1" dirty="0" smtClean="0">
              <a:solidFill>
                <a:srgbClr val="FF0000"/>
              </a:solidFill>
            </a:endParaRPr>
          </a:p>
          <a:p>
            <a:pPr eaLnBrk="1" hangingPunct="1">
              <a:spcBef>
                <a:spcPct val="0"/>
              </a:spcBef>
              <a:buFontTx/>
              <a:buNone/>
            </a:pPr>
            <a:r>
              <a:rPr lang="ja-JP" altLang="en-US" sz="1200" i="1" dirty="0">
                <a:solidFill>
                  <a:srgbClr val="FF0000"/>
                </a:solidFill>
              </a:rPr>
              <a:t>開発</a:t>
            </a:r>
            <a:r>
              <a:rPr lang="ja-JP" altLang="en-US" sz="1200" i="1" dirty="0" smtClean="0">
                <a:solidFill>
                  <a:srgbClr val="FF0000"/>
                </a:solidFill>
              </a:rPr>
              <a:t>体制とは整合性を取ってください。</a:t>
            </a:r>
            <a:endParaRPr lang="ja-JP" altLang="en-US" sz="1200" i="1" dirty="0">
              <a:solidFill>
                <a:srgbClr val="FF0000"/>
              </a:solidFill>
            </a:endParaRPr>
          </a:p>
        </p:txBody>
      </p:sp>
      <p:sp>
        <p:nvSpPr>
          <p:cNvPr id="43" name="テキスト ボックス 29"/>
          <p:cNvSpPr txBox="1">
            <a:spLocks noChangeArrowheads="1"/>
          </p:cNvSpPr>
          <p:nvPr/>
        </p:nvSpPr>
        <p:spPr bwMode="auto">
          <a:xfrm>
            <a:off x="118113" y="87659"/>
            <a:ext cx="748923" cy="26161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solidFill>
                  <a:srgbClr val="FF0000"/>
                </a:solidFill>
              </a:rPr>
              <a:t>記入要領</a:t>
            </a:r>
          </a:p>
        </p:txBody>
      </p:sp>
      <p:sp>
        <p:nvSpPr>
          <p:cNvPr id="19" name="正方形/長方形 18"/>
          <p:cNvSpPr/>
          <p:nvPr/>
        </p:nvSpPr>
        <p:spPr>
          <a:xfrm>
            <a:off x="4742059" y="2139058"/>
            <a:ext cx="4953000" cy="769441"/>
          </a:xfrm>
          <a:prstGeom prst="rect">
            <a:avLst/>
          </a:prstGeom>
        </p:spPr>
        <p:txBody>
          <a:bodyPr>
            <a:spAutoFit/>
          </a:bodyPr>
          <a:lstStyle/>
          <a:p>
            <a:pPr algn="just">
              <a:spcAft>
                <a:spcPts val="0"/>
              </a:spcAft>
            </a:pPr>
            <a:r>
              <a:rPr lang="en-US" altLang="ja-JP" sz="1100" i="1" kern="1050" dirty="0">
                <a:solidFill>
                  <a:srgbClr val="0066FF"/>
                </a:solidFill>
                <a:latin typeface="ＭＳ ゴシック" panose="020B0609070205080204" pitchFamily="49" charset="-128"/>
                <a:ea typeface="ＭＳ 明朝" panose="02020609040205080304" pitchFamily="17" charset="-128"/>
                <a:cs typeface="Times New Roman" panose="02020603050405020304" pitchFamily="18" charset="0"/>
              </a:rPr>
              <a:t>※</a:t>
            </a:r>
            <a:r>
              <a:rPr lang="ja-JP" altLang="ja-JP" sz="1100" i="1" kern="105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脱炭素社会実現のための省エネにつながる新製品を開発するにあたって</a:t>
            </a:r>
            <a:r>
              <a:rPr lang="ja-JP" altLang="ja-JP"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の、</a:t>
            </a:r>
            <a:r>
              <a:rPr lang="ja-JP" altLang="ja-JP" sz="1100" i="1" kern="105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具体的な実施内容</a:t>
            </a:r>
            <a:r>
              <a:rPr lang="ja-JP" altLang="ja-JP"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を</a:t>
            </a:r>
            <a:r>
              <a:rPr lang="ja-JP" altLang="en-US" sz="1100" i="1" kern="105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項目</a:t>
            </a:r>
            <a:r>
              <a:rPr lang="ja-JP" altLang="en-US"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建立てして、簡潔にわかりやすく記述してください</a:t>
            </a:r>
            <a:r>
              <a:rPr lang="ja-JP" altLang="ja-JP" sz="1100" i="1" kern="105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a:t>
            </a:r>
            <a:endParaRPr lang="ja-JP" altLang="ja-JP" sz="1100" kern="1050" dirty="0">
              <a:solidFill>
                <a:srgbClr val="0066FF"/>
              </a:solidFill>
              <a:latin typeface="ＭＳ 明朝" panose="02020609040205080304" pitchFamily="17" charset="-128"/>
              <a:ea typeface="ＭＳ 明朝" panose="02020609040205080304" pitchFamily="17" charset="-128"/>
              <a:cs typeface="Times New Roman" panose="02020603050405020304" pitchFamily="18" charset="0"/>
            </a:endParaRPr>
          </a:p>
          <a:p>
            <a:pPr algn="just">
              <a:spcAft>
                <a:spcPts val="0"/>
              </a:spcAft>
            </a:pPr>
            <a:r>
              <a:rPr lang="en-US" altLang="ja-JP" sz="1100" i="1" kern="0" dirty="0" smtClean="0">
                <a:solidFill>
                  <a:srgbClr val="0066FF"/>
                </a:solidFill>
                <a:latin typeface="ＭＳ ゴシック" panose="020B0609070205080204" pitchFamily="49" charset="-128"/>
                <a:ea typeface="ＭＳ 明朝" panose="02020609040205080304" pitchFamily="17" charset="-128"/>
                <a:cs typeface="Times New Roman" panose="02020603050405020304" pitchFamily="18" charset="0"/>
              </a:rPr>
              <a:t>※</a:t>
            </a:r>
            <a:r>
              <a:rPr lang="ja-JP" altLang="en-US" sz="1100" i="1" kern="0" dirty="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協力</a:t>
            </a:r>
            <a:r>
              <a:rPr lang="ja-JP" altLang="en-US" sz="1100" i="1" kern="0" dirty="0" smtClean="0">
                <a:solidFill>
                  <a:srgbClr val="0066FF"/>
                </a:solidFill>
                <a:latin typeface="ＭＳ 明朝" panose="02020609040205080304" pitchFamily="17" charset="-128"/>
                <a:ea typeface="ＭＳ ゴシック" panose="020B0609070205080204" pitchFamily="49" charset="-128"/>
                <a:cs typeface="Times New Roman" panose="02020603050405020304" pitchFamily="18" charset="0"/>
              </a:rPr>
              <a:t>機関の役割がわかるように、実施内容を記述してください。</a:t>
            </a:r>
            <a:endParaRPr lang="ja-JP" altLang="ja-JP" sz="1100" kern="1050" dirty="0">
              <a:solidFill>
                <a:srgbClr val="0066FF"/>
              </a:solidFill>
              <a:effectLst/>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28" name="正方形/長方形 27"/>
          <p:cNvSpPr/>
          <p:nvPr/>
        </p:nvSpPr>
        <p:spPr>
          <a:xfrm>
            <a:off x="4788532" y="3114982"/>
            <a:ext cx="4953000" cy="1384995"/>
          </a:xfrm>
          <a:prstGeom prst="rect">
            <a:avLst/>
          </a:prstGeom>
        </p:spPr>
        <p:txBody>
          <a:bodyPr>
            <a:spAutoFit/>
          </a:bodyPr>
          <a:lstStyle/>
          <a:p>
            <a:pPr eaLnBrk="1" hangingPunct="1"/>
            <a:r>
              <a:rPr lang="ja-JP" altLang="en-US" sz="1050" i="1" dirty="0">
                <a:solidFill>
                  <a:srgbClr val="0066FF"/>
                </a:solidFill>
                <a:latin typeface="ＭＳ Ｐゴシック" panose="020B0600070205080204" pitchFamily="50" charset="-128"/>
              </a:rPr>
              <a:t>例：１　〇〇の開発：目標値〇〇</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〇〇を解決するため、〇〇を検討し、〇〇を開発する。</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２　〇〇の評価：目標値〇〇</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１において開発した〇〇について、〇〇の評価を行うことで目標値〇〇を</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達成する。その際、〇〇大学の〇〇に関する評価技術を利用する。</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３　〇〇の開発：目標値〇〇</a:t>
            </a:r>
            <a:endParaRPr lang="en-US" altLang="ja-JP" sz="1050" i="1" dirty="0">
              <a:solidFill>
                <a:srgbClr val="0066FF"/>
              </a:solidFill>
              <a:latin typeface="ＭＳ Ｐゴシック" panose="020B0600070205080204" pitchFamily="50" charset="-128"/>
            </a:endParaRPr>
          </a:p>
          <a:p>
            <a:pPr eaLnBrk="1" hangingPunct="1"/>
            <a:r>
              <a:rPr lang="ja-JP" altLang="en-US" sz="1050" i="1" dirty="0">
                <a:solidFill>
                  <a:srgbClr val="0066FF"/>
                </a:solidFill>
                <a:latin typeface="ＭＳ Ｐゴシック" panose="020B0600070205080204" pitchFamily="50" charset="-128"/>
              </a:rPr>
              <a:t>　　　</a:t>
            </a:r>
            <a:r>
              <a:rPr lang="en-US" altLang="ja-JP" sz="1050" i="1" dirty="0">
                <a:solidFill>
                  <a:srgbClr val="0066FF"/>
                </a:solidFill>
                <a:latin typeface="ＭＳ Ｐゴシック" panose="020B0600070205080204" pitchFamily="50" charset="-128"/>
              </a:rPr>
              <a:t>1</a:t>
            </a:r>
            <a:r>
              <a:rPr lang="ja-JP" altLang="en-US" sz="1050" i="1" dirty="0">
                <a:solidFill>
                  <a:srgbClr val="0066FF"/>
                </a:solidFill>
                <a:latin typeface="ＭＳ Ｐゴシック" panose="020B0600070205080204" pitchFamily="50" charset="-128"/>
              </a:rPr>
              <a:t>及び２にて得られた成果を活用し、事業化のために〇〇の試作を行う。</a:t>
            </a:r>
            <a:endParaRPr lang="en-US" altLang="ja-JP" sz="1050" i="1" dirty="0">
              <a:solidFill>
                <a:srgbClr val="0066FF"/>
              </a:solidFill>
              <a:latin typeface="ＭＳ Ｐゴシック" panose="020B0600070205080204" pitchFamily="50" charset="-128"/>
            </a:endParaRPr>
          </a:p>
          <a:p>
            <a:pPr eaLnBrk="1" hangingPunct="1"/>
            <a:r>
              <a:rPr lang="en-US" altLang="ja-JP" sz="1050" i="1" dirty="0">
                <a:solidFill>
                  <a:srgbClr val="0066FF"/>
                </a:solidFill>
                <a:latin typeface="ＭＳ Ｐゴシック" panose="020B0600070205080204" pitchFamily="50" charset="-128"/>
              </a:rPr>
              <a:t>      </a:t>
            </a:r>
            <a:r>
              <a:rPr lang="ja-JP" altLang="en-US" sz="1050" i="1" dirty="0">
                <a:solidFill>
                  <a:srgbClr val="0066FF"/>
                </a:solidFill>
                <a:latin typeface="ＭＳ Ｐゴシック" panose="020B0600070205080204" pitchFamily="50" charset="-128"/>
              </a:rPr>
              <a:t>その試作には、（株）〇〇が保有する〇〇装置を利用する。</a:t>
            </a:r>
            <a:endParaRPr lang="en-US" altLang="ja-JP" sz="1050" i="1" dirty="0">
              <a:solidFill>
                <a:srgbClr val="0066FF"/>
              </a:solidFill>
              <a:latin typeface="ＭＳ Ｐゴシック" panose="020B0600070205080204" pitchFamily="50" charset="-128"/>
            </a:endParaRPr>
          </a:p>
        </p:txBody>
      </p:sp>
    </p:spTree>
    <p:extLst>
      <p:ext uri="{BB962C8B-B14F-4D97-AF65-F5344CB8AC3E}">
        <p14:creationId xmlns:p14="http://schemas.microsoft.com/office/powerpoint/2010/main" val="263252755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628</Words>
  <Application>Microsoft Office PowerPoint</Application>
  <PresentationFormat>A4 210 x 297 mm</PresentationFormat>
  <Paragraphs>90</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ＭＳ Ｐゴシック</vt:lpstr>
      <vt:lpstr>ＭＳ Ｐ明朝</vt:lpstr>
      <vt:lpstr>ＭＳ ゴシック</vt:lpstr>
      <vt:lpstr>ＭＳ 明朝</vt:lpstr>
      <vt:lpstr>Arial</vt:lpstr>
      <vt:lpstr>Times New Roman</vt:lpstr>
      <vt:lpstr>Wingdings</vt:lpstr>
      <vt:lpstr>標準デザイン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2018-03-29T01:01:40Z</dcterms:created>
  <dcterms:modified xsi:type="dcterms:W3CDTF">2025-03-10T05:03:42Z</dcterms:modified>
</cp:coreProperties>
</file>