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3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</p:sldIdLst>
  <p:sldSz cx="12192000" cy="6858000"/>
  <p:notesSz cx="9939338" cy="68072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7046" cy="3415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629992" y="1"/>
            <a:ext cx="4307046" cy="3415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7CD69-DCF4-4BDC-8FCB-4AB3A629F054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465659"/>
            <a:ext cx="4307046" cy="3415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629992" y="6465659"/>
            <a:ext cx="4307046" cy="3415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C0965A-534F-46A1-A4DC-A9A05BCBF4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71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78B2-D011-4ED6-A6AD-FC2B40C6BF86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872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78B2-D011-4ED6-A6AD-FC2B40C6BF86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640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78B2-D011-4ED6-A6AD-FC2B40C6BF86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532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78B2-D011-4ED6-A6AD-FC2B40C6BF86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167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78B2-D011-4ED6-A6AD-FC2B40C6BF86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8636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78B2-D011-4ED6-A6AD-FC2B40C6BF86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763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78B2-D011-4ED6-A6AD-FC2B40C6BF86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6160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78B2-D011-4ED6-A6AD-FC2B40C6BF86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214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78B2-D011-4ED6-A6AD-FC2B40C6BF86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45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78B2-D011-4ED6-A6AD-FC2B40C6BF86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8867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78B2-D011-4ED6-A6AD-FC2B40C6BF86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984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C78B2-D011-4ED6-A6AD-FC2B40C6BF86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2B922-74E2-4C23-AD61-956FDB6625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278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3561" y="74191"/>
            <a:ext cx="8841850" cy="582589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ja-JP" altLang="en-US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２０２６年版　福岡県民手帳　企画提案書</a:t>
            </a:r>
            <a:endParaRPr kumimoji="1" lang="ja-JP" altLang="en-US" sz="32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10436" y="787179"/>
            <a:ext cx="1587490" cy="394675"/>
          </a:xfrm>
        </p:spPr>
        <p:txBody>
          <a:bodyPr anchor="ctr" anchorCtr="0">
            <a:noAutofit/>
          </a:bodyPr>
          <a:lstStyle/>
          <a:p>
            <a:pPr algn="ctr"/>
            <a:r>
              <a:rPr kumimoji="1" lang="ja-JP" altLang="en-US" sz="2800" u="sng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サイズ</a:t>
            </a:r>
            <a:endParaRPr kumimoji="1" lang="ja-JP" altLang="en-US" sz="24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710437" y="1112582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県民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手帳のサイズについて提案すること。複数サイズの展開も可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。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710436" y="2169140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33074" y="2668507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 smtClean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7" name="サブタイトル 2"/>
          <p:cNvSpPr txBox="1">
            <a:spLocks/>
          </p:cNvSpPr>
          <p:nvPr/>
        </p:nvSpPr>
        <p:spPr>
          <a:xfrm>
            <a:off x="710436" y="1452019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参考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アンケート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の結果、２０２４年版のハンドブック版、ポケット版のサイズを求める要望あり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。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334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39043" y="70981"/>
            <a:ext cx="8489222" cy="582589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ja-JP" altLang="en-US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２０２６年版　福岡県民手帳　企画提案書</a:t>
            </a:r>
            <a:endParaRPr kumimoji="1" lang="ja-JP" altLang="en-US" sz="32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3561" y="787178"/>
            <a:ext cx="8028046" cy="394675"/>
          </a:xfrm>
        </p:spPr>
        <p:txBody>
          <a:bodyPr anchor="ctr" anchorCtr="0">
            <a:noAutofit/>
          </a:bodyPr>
          <a:lstStyle/>
          <a:p>
            <a:pPr algn="l"/>
            <a:r>
              <a:rPr lang="ja-JP" altLang="en-US" sz="2800" u="sng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週間スケジュール</a:t>
            </a:r>
            <a:endParaRPr kumimoji="1" lang="ja-JP" altLang="en-US" sz="28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710436" y="1183844"/>
            <a:ext cx="10628123" cy="105135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フォント、レイアウト、その他機能等について提案すること。以下は、必須の要件とする。</a:t>
            </a:r>
          </a:p>
          <a:p>
            <a:pPr algn="l">
              <a:spcBef>
                <a:spcPts val="0"/>
              </a:spcBef>
            </a:pP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　期間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：２０２５年１２月２９日～２０２７年１月３日まで。月曜始まり。六曜を記入しないこと。</a:t>
            </a:r>
          </a:p>
          <a:p>
            <a:pPr algn="l">
              <a:spcBef>
                <a:spcPts val="0"/>
              </a:spcBef>
            </a:pP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　「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○○の日・○○週間・〇〇月間」等を上部余白に記入すること。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※ 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データは県から提供</a:t>
            </a:r>
          </a:p>
          <a:p>
            <a:pPr algn="l">
              <a:spcBef>
                <a:spcPts val="0"/>
              </a:spcBef>
            </a:pP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　レフト式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（左：カレンダー、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右：メモ欄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）。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710436" y="2344629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33074" y="2843996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 smtClean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7" name="サブタイトル 2"/>
          <p:cNvSpPr txBox="1">
            <a:spLocks/>
          </p:cNvSpPr>
          <p:nvPr/>
        </p:nvSpPr>
        <p:spPr>
          <a:xfrm>
            <a:off x="708127" y="2029298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参考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アンケートの結果、土曜日を（青）、祝日、日曜日を（赤）のカラーにして欲しいとの要望あり。</a:t>
            </a:r>
          </a:p>
        </p:txBody>
      </p:sp>
    </p:spTree>
    <p:extLst>
      <p:ext uri="{BB962C8B-B14F-4D97-AF65-F5344CB8AC3E}">
        <p14:creationId xmlns:p14="http://schemas.microsoft.com/office/powerpoint/2010/main" val="421081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39043" y="70981"/>
            <a:ext cx="8489222" cy="582589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ja-JP" altLang="en-US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２０２６年版　福岡県民手帳　企画提案書</a:t>
            </a:r>
            <a:endParaRPr kumimoji="1" lang="ja-JP" altLang="en-US" sz="32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3561" y="787178"/>
            <a:ext cx="8028046" cy="394675"/>
          </a:xfrm>
        </p:spPr>
        <p:txBody>
          <a:bodyPr anchor="ctr" anchorCtr="0">
            <a:noAutofit/>
          </a:bodyPr>
          <a:lstStyle/>
          <a:p>
            <a:pPr algn="l"/>
            <a:r>
              <a:rPr lang="ja-JP" altLang="en-US" sz="2800" u="sng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便利な頁</a:t>
            </a:r>
            <a:endParaRPr kumimoji="1" lang="ja-JP" altLang="en-US" sz="28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710436" y="1183845"/>
            <a:ext cx="10628123" cy="5588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手帳の利便性向上につながる頁を１５頁以内で提案すること。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710436" y="2169140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33074" y="2668507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 smtClean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329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39043" y="70981"/>
            <a:ext cx="8489222" cy="582589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ja-JP" altLang="en-US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２０２６年版　福岡県民手帳　企画提案書</a:t>
            </a:r>
            <a:endParaRPr kumimoji="1" lang="ja-JP" altLang="en-US" sz="32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3561" y="787178"/>
            <a:ext cx="8028046" cy="394675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ja-JP" altLang="en-US" sz="2800" u="sng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その他</a:t>
            </a:r>
            <a:endParaRPr kumimoji="1" lang="ja-JP" altLang="en-US" sz="28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710436" y="1183845"/>
            <a:ext cx="10628123" cy="5588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これまでの提案項目のほか、アピールしたいことがあれば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すること。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710436" y="2169140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33074" y="2668507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 smtClean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681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39043" y="70981"/>
            <a:ext cx="8489222" cy="582589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ja-JP" altLang="en-US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２０２６年版　福岡県民手帳　企画提案書</a:t>
            </a:r>
            <a:endParaRPr kumimoji="1" lang="ja-JP" altLang="en-US" sz="32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3561" y="787178"/>
            <a:ext cx="8028046" cy="394675"/>
          </a:xfrm>
        </p:spPr>
        <p:txBody>
          <a:bodyPr anchor="ctr" anchorCtr="0">
            <a:noAutofit/>
          </a:bodyPr>
          <a:lstStyle/>
          <a:p>
            <a:pPr algn="l"/>
            <a:r>
              <a:rPr lang="ja-JP" altLang="en-US" sz="2800" u="sng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紙質、しおり、フォント、製本方法</a:t>
            </a:r>
            <a:endParaRPr kumimoji="1" lang="ja-JP" altLang="en-US" sz="28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710435" y="1204623"/>
            <a:ext cx="10628123" cy="5588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紙質、しおり、フォント、製本方法を提案すること。以下は、必須の要件とする。</a:t>
            </a:r>
          </a:p>
          <a:p>
            <a:pPr algn="l">
              <a:spcBef>
                <a:spcPts val="0"/>
              </a:spcBef>
            </a:pP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インク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を使用しても裏写りしない紙質を用い、資料編は別冊とすること。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710436" y="2169140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33074" y="2668507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 smtClean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900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39043" y="70981"/>
            <a:ext cx="8489222" cy="582589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ja-JP" altLang="en-US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２０２６年版　福岡県民手帳　企画提案書</a:t>
            </a:r>
            <a:endParaRPr kumimoji="1" lang="ja-JP" altLang="en-US" sz="32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3561" y="787178"/>
            <a:ext cx="8028046" cy="394675"/>
          </a:xfrm>
        </p:spPr>
        <p:txBody>
          <a:bodyPr anchor="ctr" anchorCtr="0">
            <a:noAutofit/>
          </a:bodyPr>
          <a:lstStyle/>
          <a:p>
            <a:pPr algn="l"/>
            <a:r>
              <a:rPr lang="ja-JP" altLang="en-US" sz="2800" u="sng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販売価格・販売方法</a:t>
            </a:r>
            <a:endParaRPr kumimoji="1" lang="ja-JP" altLang="en-US" sz="28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710437" y="1204628"/>
            <a:ext cx="9530844" cy="84584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販売価格・販売方法を提案すること。以下は、必須の要件とする。</a:t>
            </a:r>
          </a:p>
          <a:p>
            <a:pPr algn="l">
              <a:spcBef>
                <a:spcPts val="0"/>
              </a:spcBef>
            </a:pP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できる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限り広範な地域で販売し、希望者が購入しやすい方法を採用すること。</a:t>
            </a:r>
          </a:p>
          <a:p>
            <a:pPr algn="l">
              <a:spcBef>
                <a:spcPts val="0"/>
              </a:spcBef>
            </a:pP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　（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書店、ｺﾝﾋﾞﾆｴﾝｽｽﾄｱ、ｲﾝﾀｰﾈｯﾄ・電話での注文等）</a:t>
            </a:r>
          </a:p>
          <a:p>
            <a:pPr algn="l">
              <a:spcBef>
                <a:spcPts val="0"/>
              </a:spcBef>
            </a:pP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710436" y="2169140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33074" y="2668507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 smtClean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585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39043" y="70981"/>
            <a:ext cx="8489222" cy="582589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ja-JP" altLang="en-US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２０２６年版　福岡県民手帳　企画提案書</a:t>
            </a:r>
            <a:endParaRPr kumimoji="1" lang="ja-JP" altLang="en-US" sz="32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3561" y="787178"/>
            <a:ext cx="8028046" cy="394675"/>
          </a:xfrm>
        </p:spPr>
        <p:txBody>
          <a:bodyPr anchor="ctr" anchorCtr="0">
            <a:noAutofit/>
          </a:bodyPr>
          <a:lstStyle/>
          <a:p>
            <a:pPr algn="l"/>
            <a:r>
              <a:rPr lang="ja-JP" altLang="en-US" sz="2800" u="sng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発行部数</a:t>
            </a:r>
            <a:r>
              <a:rPr lang="ja-JP" altLang="en-US" sz="2800" u="sng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・</a:t>
            </a:r>
            <a:r>
              <a:rPr lang="ja-JP" altLang="en-US" sz="2800" u="sng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 １冊</a:t>
            </a:r>
            <a:r>
              <a:rPr lang="ja-JP" altLang="en-US" sz="2800" u="sng" dirty="0" smtClean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あたりの</a:t>
            </a:r>
            <a:r>
              <a:rPr lang="ja-JP" altLang="en-US" sz="2800" u="sng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著作権</a:t>
            </a:r>
            <a:r>
              <a:rPr lang="ja-JP" altLang="en-US" sz="2800" u="sng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使用料率</a:t>
            </a:r>
            <a:endParaRPr kumimoji="1" lang="ja-JP" altLang="en-US" sz="28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710436" y="1211551"/>
            <a:ext cx="10628123" cy="57106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発行部数、１冊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あたりの著作権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使用料率を提案すること。以下は、必須の要件とする。</a:t>
            </a:r>
          </a:p>
          <a:p>
            <a:pPr algn="l">
              <a:spcBef>
                <a:spcPts val="0"/>
              </a:spcBef>
            </a:pP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１冊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あたりの著作権使用料率は 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0.5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％以上（単位は少数第１位まで）とする。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710436" y="2169140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33074" y="2668507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 smtClean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7" name="サブタイトル 2"/>
          <p:cNvSpPr txBox="1">
            <a:spLocks/>
          </p:cNvSpPr>
          <p:nvPr/>
        </p:nvSpPr>
        <p:spPr>
          <a:xfrm>
            <a:off x="710436" y="1710918"/>
            <a:ext cx="11398437" cy="57106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参考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著作権使用料　＝ 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販売価格（消費税及び地方消費税を含む。）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× 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１冊あたりの著作権使用料率 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× 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発行部数</a:t>
            </a:r>
          </a:p>
          <a:p>
            <a:pPr algn="l">
              <a:spcBef>
                <a:spcPts val="0"/>
              </a:spcBef>
            </a:pP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　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※ 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使用料の算出には発行部数を用い、売れ残った場合には返金しないので留意すること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。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047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39043" y="70981"/>
            <a:ext cx="8489222" cy="582589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ja-JP" altLang="en-US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２０２６年版　福岡県民手帳　企画提案書</a:t>
            </a:r>
            <a:endParaRPr kumimoji="1" lang="ja-JP" altLang="en-US" sz="32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3561" y="787178"/>
            <a:ext cx="8028046" cy="394675"/>
          </a:xfrm>
        </p:spPr>
        <p:txBody>
          <a:bodyPr anchor="ctr" anchorCtr="0">
            <a:noAutofit/>
          </a:bodyPr>
          <a:lstStyle/>
          <a:p>
            <a:pPr algn="l"/>
            <a:r>
              <a:rPr lang="zh-TW" altLang="en-US" sz="2800" u="sng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広報宣伝計画</a:t>
            </a:r>
            <a:endParaRPr kumimoji="1" lang="ja-JP" altLang="en-US" sz="28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710436" y="1204627"/>
            <a:ext cx="10628123" cy="5588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販売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促進のための効果的な方法を提案すること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。（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例　店頭での工夫や、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SNS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を駆使した宣伝等）</a:t>
            </a:r>
          </a:p>
          <a:p>
            <a:pPr algn="l"/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710436" y="2169140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33074" y="2668507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 smtClean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5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39043" y="70981"/>
            <a:ext cx="8489222" cy="582589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ja-JP" altLang="en-US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２０２６年版　福岡県民手帳　企画提案書</a:t>
            </a:r>
            <a:endParaRPr kumimoji="1" lang="ja-JP" altLang="en-US" sz="32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3561" y="787178"/>
            <a:ext cx="8028046" cy="394675"/>
          </a:xfrm>
        </p:spPr>
        <p:txBody>
          <a:bodyPr anchor="ctr" anchorCtr="0">
            <a:noAutofit/>
          </a:bodyPr>
          <a:lstStyle/>
          <a:p>
            <a:pPr algn="l"/>
            <a:r>
              <a:rPr lang="ja-JP" altLang="en-US" sz="2800" u="sng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運営体制</a:t>
            </a:r>
            <a:endParaRPr kumimoji="1" lang="ja-JP" altLang="en-US" sz="28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710436" y="1176915"/>
            <a:ext cx="10628123" cy="108227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ja-JP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4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4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①　原稿</a:t>
            </a: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の作成、点検・校正、広報宣伝、販売等のスケジュールを提案すること</a:t>
            </a:r>
            <a:r>
              <a:rPr lang="ja-JP" altLang="en-US" sz="14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。</a:t>
            </a:r>
            <a:endParaRPr lang="en-US" altLang="ja-JP" sz="1400" dirty="0" smtClean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l">
              <a:spcBef>
                <a:spcPts val="0"/>
              </a:spcBef>
            </a:pPr>
            <a:r>
              <a:rPr lang="ja-JP" altLang="en-US" sz="14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　　　なお</a:t>
            </a: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、令和７年１０月中までに</a:t>
            </a:r>
            <a:r>
              <a:rPr lang="ja-JP" altLang="en-US" sz="14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販売</a:t>
            </a:r>
            <a:r>
              <a:rPr lang="ja-JP" altLang="en-US" sz="140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が</a:t>
            </a:r>
            <a:r>
              <a:rPr lang="ja-JP" altLang="en-US" sz="14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可能</a:t>
            </a:r>
            <a:r>
              <a:rPr lang="ja-JP" altLang="en-US" sz="140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な</a:t>
            </a: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スケジュールとすること</a:t>
            </a:r>
            <a:r>
              <a:rPr lang="ja-JP" altLang="en-US" sz="14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。</a:t>
            </a:r>
            <a:endParaRPr lang="en-US" altLang="ja-JP" sz="1400" dirty="0" smtClean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l">
              <a:spcBef>
                <a:spcPts val="0"/>
              </a:spcBef>
            </a:pP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</a:t>
            </a:r>
            <a:r>
              <a:rPr lang="ja-JP" altLang="en-US" sz="14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②　業務</a:t>
            </a: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の実施体制案を図表等を用い提示すること。また、業務の一部について、第三者へ委託</a:t>
            </a:r>
            <a:r>
              <a:rPr lang="ja-JP" altLang="en-US" sz="14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する</a:t>
            </a: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場合には、業務内容</a:t>
            </a:r>
            <a:r>
              <a:rPr lang="ja-JP" altLang="en-US" sz="14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、</a:t>
            </a:r>
            <a:endParaRPr lang="en-US" altLang="ja-JP" sz="1400" dirty="0" smtClean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l">
              <a:spcBef>
                <a:spcPts val="0"/>
              </a:spcBef>
            </a:pP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</a:t>
            </a:r>
            <a:r>
              <a:rPr lang="ja-JP" altLang="en-US" sz="14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　予定先</a:t>
            </a: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も図表等に示すこと。</a:t>
            </a:r>
          </a:p>
          <a:p>
            <a:pPr algn="l">
              <a:spcBef>
                <a:spcPts val="0"/>
              </a:spcBef>
            </a:pPr>
            <a:r>
              <a:rPr lang="ja-JP" altLang="en-US" sz="14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　③　同様</a:t>
            </a: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の出版物の発行実績があれば、名称、内容、発行年、部数を報告すること。</a:t>
            </a:r>
          </a:p>
          <a:p>
            <a:pPr algn="l">
              <a:spcBef>
                <a:spcPts val="0"/>
              </a:spcBef>
            </a:pPr>
            <a:endParaRPr lang="ja-JP" altLang="en-US" sz="14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l">
              <a:spcBef>
                <a:spcPts val="0"/>
              </a:spcBef>
            </a:pPr>
            <a:endParaRPr lang="ja-JP" altLang="en-US" sz="14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710436" y="2259193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4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4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4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4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33074" y="2668507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 smtClean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475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39043" y="70981"/>
            <a:ext cx="8489222" cy="582589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ja-JP" altLang="en-US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２０２６年版　福岡県民手帳　企画提案書</a:t>
            </a:r>
            <a:endParaRPr kumimoji="1" lang="ja-JP" altLang="en-US" sz="32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3561" y="787178"/>
            <a:ext cx="8028046" cy="394675"/>
          </a:xfrm>
        </p:spPr>
        <p:txBody>
          <a:bodyPr anchor="ctr" anchorCtr="0">
            <a:noAutofit/>
          </a:bodyPr>
          <a:lstStyle/>
          <a:p>
            <a:pPr algn="l"/>
            <a:r>
              <a:rPr lang="ja-JP" altLang="en-US" sz="2800" u="sng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表紙・</a:t>
            </a:r>
            <a:r>
              <a:rPr lang="ja-JP" altLang="en-US" sz="2800" u="sng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帯</a:t>
            </a:r>
            <a:endParaRPr kumimoji="1" lang="ja-JP" altLang="en-US" sz="28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710435" y="1237272"/>
            <a:ext cx="11232183" cy="79472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表紙・帯のデザインを提案すること。以下は、必須の要件とする。</a:t>
            </a:r>
          </a:p>
          <a:p>
            <a:pPr algn="l">
              <a:spcBef>
                <a:spcPts val="0"/>
              </a:spcBef>
            </a:pP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表紙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は「福岡県」が感じられるデザインとし、県章、「</a:t>
            </a: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Fukuoka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」のテキスト、年号（西暦）を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挿入すること。</a:t>
            </a:r>
            <a:endParaRPr lang="en-US" altLang="ja-JP" sz="1600" dirty="0" smtClean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l">
              <a:spcBef>
                <a:spcPts val="0"/>
              </a:spcBef>
            </a:pP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また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、２種類以上のデザインで販売すること。（リバーシブル可）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710436" y="2169140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33073" y="2592307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 smtClean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109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39043" y="70981"/>
            <a:ext cx="8489222" cy="582589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ja-JP" altLang="en-US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２０２６年版　福岡県民手帳　企画提案書</a:t>
            </a:r>
            <a:endParaRPr kumimoji="1" lang="ja-JP" altLang="en-US" sz="32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3561" y="787178"/>
            <a:ext cx="8028046" cy="394675"/>
          </a:xfrm>
        </p:spPr>
        <p:txBody>
          <a:bodyPr anchor="ctr" anchorCtr="0">
            <a:noAutofit/>
          </a:bodyPr>
          <a:lstStyle/>
          <a:p>
            <a:pPr algn="l"/>
            <a:r>
              <a:rPr lang="ja-JP" altLang="en-US" sz="2800" u="sng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県の魅力発信頁</a:t>
            </a:r>
            <a:endParaRPr kumimoji="1" lang="ja-JP" altLang="en-US" sz="28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710436" y="1225407"/>
            <a:ext cx="11269128" cy="5588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「福岡県」の魅力や情報を発信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する頁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の改善案（ﾚｲｱｳﾄ、ﾍﾟｰｼﾞ構成など）を提案すること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。新た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な原稿案でも可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。</a:t>
            </a:r>
            <a:endParaRPr lang="en-US" altLang="ja-JP" sz="1600" dirty="0" smtClean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l">
              <a:spcBef>
                <a:spcPts val="0"/>
              </a:spcBef>
            </a:pP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２０２５年版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の原稿に記載されている素材は、引き続き県から提供予定。</a:t>
            </a:r>
          </a:p>
          <a:p>
            <a:pPr algn="l">
              <a:spcBef>
                <a:spcPts val="0"/>
              </a:spcBef>
            </a:pP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710436" y="2169140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33074" y="2668507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 smtClean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107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39043" y="70981"/>
            <a:ext cx="8489222" cy="582589"/>
          </a:xfrm>
        </p:spPr>
        <p:txBody>
          <a:bodyPr anchor="ctr" anchorCtr="0">
            <a:noAutofit/>
          </a:bodyPr>
          <a:lstStyle/>
          <a:p>
            <a:pPr algn="l"/>
            <a:r>
              <a:rPr kumimoji="1" lang="ja-JP" altLang="en-US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２０２６年版　福岡県民手帳　企画提案書</a:t>
            </a:r>
            <a:endParaRPr kumimoji="1" lang="ja-JP" altLang="en-US" sz="32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3561" y="787178"/>
            <a:ext cx="8028046" cy="394675"/>
          </a:xfrm>
        </p:spPr>
        <p:txBody>
          <a:bodyPr anchor="ctr" anchorCtr="0">
            <a:noAutofit/>
          </a:bodyPr>
          <a:lstStyle/>
          <a:p>
            <a:pPr algn="l"/>
            <a:r>
              <a:rPr lang="ja-JP" altLang="en-US" sz="2800" u="sng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月間スケジュール</a:t>
            </a:r>
            <a:endParaRPr kumimoji="1" lang="ja-JP" altLang="en-US" sz="2800" u="sng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710436" y="1183841"/>
            <a:ext cx="10628123" cy="77426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ja-JP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要件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フォント、レイアウト、その他機能等について提案すること。以下は、必須の要件とする。</a:t>
            </a:r>
          </a:p>
          <a:p>
            <a:pPr algn="l">
              <a:spcBef>
                <a:spcPts val="0"/>
              </a:spcBef>
            </a:pP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　期間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：２０２５年１２月～２０２７年３月まで。日曜始まり。六曜を記入しないこと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。</a:t>
            </a:r>
            <a:endParaRPr lang="en-US" altLang="ja-JP" sz="1600" dirty="0" smtClean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l">
              <a:spcBef>
                <a:spcPts val="0"/>
              </a:spcBef>
            </a:pP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</a:t>
            </a:r>
            <a:r>
              <a:rPr lang="ja-JP" altLang="en-US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書簡用語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、満月・新月、日出・日入を掲載すること。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710436" y="2169140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提案内容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endParaRPr lang="ja-JP" altLang="en-US" sz="1600" dirty="0">
              <a:solidFill>
                <a:schemeClr val="tx1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33074" y="2668507"/>
            <a:ext cx="830116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dirty="0" smtClean="0">
                <a:solidFill>
                  <a:schemeClr val="bg1">
                    <a:lumMod val="6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事業者において記入すること</a:t>
            </a:r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 smtClean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en-US" altLang="ja-JP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7" name="サブタイトル 2"/>
          <p:cNvSpPr txBox="1">
            <a:spLocks/>
          </p:cNvSpPr>
          <p:nvPr/>
        </p:nvSpPr>
        <p:spPr>
          <a:xfrm>
            <a:off x="717363" y="1826088"/>
            <a:ext cx="10628123" cy="5197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参考</a:t>
            </a:r>
            <a:r>
              <a:rPr lang="en-US" altLang="ja-JP" sz="1600" dirty="0" smtClean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】</a:t>
            </a:r>
            <a:r>
              <a:rPr lang="ja-JP" altLang="en-US" sz="1600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アンケートの結果、土曜日を（青）、祝日、日曜日を（赤）のカラーにして欲しいとの要望あり。</a:t>
            </a:r>
          </a:p>
        </p:txBody>
      </p:sp>
    </p:spTree>
    <p:extLst>
      <p:ext uri="{BB962C8B-B14F-4D97-AF65-F5344CB8AC3E}">
        <p14:creationId xmlns:p14="http://schemas.microsoft.com/office/powerpoint/2010/main" val="193336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1071</Words>
  <Application>Microsoft Office PowerPoint</Application>
  <PresentationFormat>ワイド画面</PresentationFormat>
  <Paragraphs>201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8" baseType="lpstr">
      <vt:lpstr>UD デジタル 教科書体 N-R</vt:lpstr>
      <vt:lpstr>游ゴシック</vt:lpstr>
      <vt:lpstr>游ゴシック Light</vt:lpstr>
      <vt:lpstr>Arial</vt:lpstr>
      <vt:lpstr>Wingdings 3</vt:lpstr>
      <vt:lpstr>Office テーマ</vt:lpstr>
      <vt:lpstr>２０２６年版　福岡県民手帳　企画提案書</vt:lpstr>
      <vt:lpstr>２０２６年版　福岡県民手帳　企画提案書</vt:lpstr>
      <vt:lpstr>２０２６年版　福岡県民手帳　企画提案書</vt:lpstr>
      <vt:lpstr>２０２６年版　福岡県民手帳　企画提案書</vt:lpstr>
      <vt:lpstr>２０２６年版　福岡県民手帳　企画提案書</vt:lpstr>
      <vt:lpstr>２０２６年版　福岡県民手帳　企画提案書</vt:lpstr>
      <vt:lpstr>２０２６年版　福岡県民手帳　企画提案書</vt:lpstr>
      <vt:lpstr>２０２６年版　福岡県民手帳　企画提案書</vt:lpstr>
      <vt:lpstr>２０２６年版　福岡県民手帳　企画提案書</vt:lpstr>
      <vt:lpstr>２０２６年版　福岡県民手帳　企画提案書</vt:lpstr>
      <vt:lpstr>２０２６年版　福岡県民手帳　企画提案書</vt:lpstr>
      <vt:lpstr>２０２６年版　福岡県民手帳　企画提案書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２０２６年版　福岡県民手帳　企画提案書</dc:title>
  <dc:creator>吉原　知訓</dc:creator>
  <cp:lastModifiedBy>吉原　知訓</cp:lastModifiedBy>
  <cp:revision>15</cp:revision>
  <cp:lastPrinted>2025-02-03T00:32:23Z</cp:lastPrinted>
  <dcterms:created xsi:type="dcterms:W3CDTF">2024-11-28T03:05:36Z</dcterms:created>
  <dcterms:modified xsi:type="dcterms:W3CDTF">2025-02-03T00:55:14Z</dcterms:modified>
</cp:coreProperties>
</file>