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7" r:id="rId2"/>
    <p:sldId id="298" r:id="rId3"/>
    <p:sldId id="300" r:id="rId4"/>
    <p:sldId id="307" r:id="rId5"/>
    <p:sldId id="301" r:id="rId6"/>
    <p:sldId id="302" r:id="rId7"/>
    <p:sldId id="304" r:id="rId8"/>
    <p:sldId id="312" r:id="rId9"/>
    <p:sldId id="311" r:id="rId10"/>
    <p:sldId id="309" r:id="rId11"/>
    <p:sldId id="310" r:id="rId12"/>
    <p:sldId id="305" r:id="rId13"/>
    <p:sldId id="306" r:id="rId14"/>
    <p:sldId id="315" r:id="rId15"/>
    <p:sldId id="316" r:id="rId16"/>
    <p:sldId id="292" r:id="rId17"/>
  </p:sldIdLst>
  <p:sldSz cx="6858000" cy="9144000" type="screen4x3"/>
  <p:notesSz cx="6797675" cy="99266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  <a:srgbClr val="CC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38559" autoAdjust="0"/>
  </p:normalViewPr>
  <p:slideViewPr>
    <p:cSldViewPr>
      <p:cViewPr>
        <p:scale>
          <a:sx n="100" d="100"/>
          <a:sy n="100" d="100"/>
        </p:scale>
        <p:origin x="672" y="-277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56" y="-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F38F03-8B1F-41B6-8F3F-5D3B99C0EA28}" type="datetimeFigureOut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003425" y="744538"/>
            <a:ext cx="27908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9452ED-FF11-45B3-93E4-C6BA9EC03B5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85443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9452ED-FF11-45B3-93E4-C6BA9EC03B5E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29952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9452ED-FF11-45B3-93E4-C6BA9EC03B5E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63572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BC944-892A-4CCC-BA05-AA1C6C001270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5368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740B4-0655-40DD-9497-159448C9CF81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59372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4907756" y="486834"/>
            <a:ext cx="1478756" cy="7749117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71487" y="486834"/>
            <a:ext cx="4350544" cy="7749117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99841-9CF0-4923-BC35-202E02C25C3A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2734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D3529-6578-409F-9C0D-FFF596187E10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1186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89F706-9E2E-4B4A-9852-BF837203DBFD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7194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BB325-F4C9-479D-B49F-08802109E9C9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69775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5F029-8C6F-4E7A-80DC-7F9F09E6C740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119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483A28-19DF-4D2D-A213-D52C828C5996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41370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C262F-E711-47FD-8476-BF9C1E7B370B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0989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672A7-3EED-4E4B-B3DD-64400EE31BFA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3588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F295A-10CB-4489-A776-61B9528D141C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56679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C2740-15AF-4ACD-B9AE-DD7C2D1AD1DF}" type="datetime1">
              <a:rPr kumimoji="1" lang="ja-JP" altLang="en-US" smtClean="0"/>
              <a:t>2020/8/12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9B57C1-39EB-42BB-8045-7BA56DD68EE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1394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514350" rtl="0" eaLnBrk="1" latinLnBrk="0" hangingPunct="1">
        <a:lnSpc>
          <a:spcPct val="90000"/>
        </a:lnSpc>
        <a:spcBef>
          <a:spcPct val="0"/>
        </a:spcBef>
        <a:buNone/>
        <a:defRPr kumimoji="1"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l" defTabSz="51435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kumimoji="1"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kumimoji="1"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jpeg"/><Relationship Id="rId2" Type="http://schemas.openxmlformats.org/officeDocument/2006/relationships/image" Target="../media/image3.jpeg"/><Relationship Id="rId16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11" Type="http://schemas.openxmlformats.org/officeDocument/2006/relationships/image" Target="../media/image12.jpeg"/><Relationship Id="rId5" Type="http://schemas.openxmlformats.org/officeDocument/2006/relationships/image" Target="../media/image6.jpeg"/><Relationship Id="rId15" Type="http://schemas.openxmlformats.org/officeDocument/2006/relationships/image" Target="../media/image1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Relationship Id="rId1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55" t="15000" r="28691" b="15166"/>
          <a:stretch/>
        </p:blipFill>
        <p:spPr bwMode="auto">
          <a:xfrm>
            <a:off x="32742" y="755576"/>
            <a:ext cx="6713361" cy="6048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1772816" y="6885638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800" b="1" dirty="0" smtClean="0">
                <a:latin typeface="+mn-ea"/>
              </a:rPr>
              <a:t>【</a:t>
            </a:r>
            <a:r>
              <a:rPr kumimoji="1" lang="ja-JP" altLang="en-US" sz="2800" b="1" dirty="0" smtClean="0">
                <a:latin typeface="+mn-ea"/>
              </a:rPr>
              <a:t>　ワークシート　</a:t>
            </a:r>
            <a:r>
              <a:rPr kumimoji="1" lang="en-US" altLang="ja-JP" sz="2800" b="1" dirty="0" smtClean="0">
                <a:latin typeface="+mn-ea"/>
              </a:rPr>
              <a:t>】</a:t>
            </a:r>
            <a:endParaRPr kumimoji="1" lang="ja-JP" altLang="en-US" sz="2800" b="1" dirty="0">
              <a:latin typeface="+mn-ea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842097" y="8172400"/>
            <a:ext cx="35283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latin typeface="+mn-ea"/>
              </a:rPr>
              <a:t>　ふく　　おか　　けん　しょう　　ひ　　 せい　　かつ</a:t>
            </a:r>
            <a:endParaRPr lang="en-US" altLang="ja-JP" sz="800" dirty="0" smtClean="0">
              <a:latin typeface="+mn-ea"/>
            </a:endParaRPr>
          </a:p>
          <a:p>
            <a:r>
              <a:rPr lang="ja-JP" altLang="en-US" sz="2400" b="1" dirty="0" smtClean="0">
                <a:latin typeface="+mn-ea"/>
              </a:rPr>
              <a:t>福岡県消費生活センター</a:t>
            </a:r>
            <a:endParaRPr kumimoji="1" lang="ja-JP" altLang="en-US" sz="2400" b="1" dirty="0">
              <a:latin typeface="+mn-ea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989483" y="35496"/>
            <a:ext cx="374441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　　　　　　　しょうひしゃ　　　　　　　ちゅうい　　</a:t>
            </a:r>
            <a:endParaRPr kumimoji="1" lang="en-US" altLang="ja-JP" sz="7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r"/>
            <a:r>
              <a:rPr kumimoji="1" lang="ja-JP" altLang="en-US" sz="1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「消費者トラブルにご注意！」ワークシート</a:t>
            </a:r>
            <a:endParaRPr kumimoji="1"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7202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/>
        </p:nvSpPr>
        <p:spPr>
          <a:xfrm>
            <a:off x="311283" y="4104044"/>
            <a:ext cx="6186843" cy="507035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★あなたならどうしますか？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332656" y="7285800"/>
            <a:ext cx="6186843" cy="118933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ja-JP" sz="1100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332656" y="4820588"/>
            <a:ext cx="6186843" cy="152902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ja-JP" sz="1100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ja-JP" altLang="en-US" dirty="0">
              <a:solidFill>
                <a:schemeClr val="tx1"/>
              </a:solidFill>
            </a:endParaRP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6" t="16231" r="16715" b="34298"/>
          <a:stretch/>
        </p:blipFill>
        <p:spPr bwMode="auto">
          <a:xfrm>
            <a:off x="1196752" y="1931937"/>
            <a:ext cx="4635678" cy="203520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円/楕円 11"/>
          <p:cNvSpPr/>
          <p:nvPr/>
        </p:nvSpPr>
        <p:spPr>
          <a:xfrm>
            <a:off x="6093296" y="8604448"/>
            <a:ext cx="432048" cy="37341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solidFill>
                  <a:schemeClr val="tx1"/>
                </a:solidFill>
              </a:rPr>
              <a:t>９</a:t>
            </a:r>
            <a:endParaRPr kumimoji="1" lang="ja-JP" altLang="en-US" sz="1400" b="1" dirty="0">
              <a:solidFill>
                <a:schemeClr val="tx1"/>
              </a:solidFill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360579" y="6564190"/>
            <a:ext cx="6186843" cy="507035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だれ　　　 そう　</a:t>
            </a:r>
            <a:r>
              <a:rPr lang="ja-JP" altLang="en-US" sz="800" dirty="0" err="1" smtClean="0">
                <a:solidFill>
                  <a:schemeClr val="tx1"/>
                </a:solidFill>
                <a:latin typeface="+mn-ea"/>
              </a:rPr>
              <a:t>だん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★誰に相談しますか？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4" name="角丸四角形 13"/>
          <p:cNvSpPr/>
          <p:nvPr/>
        </p:nvSpPr>
        <p:spPr>
          <a:xfrm>
            <a:off x="320806" y="389438"/>
            <a:ext cx="6186843" cy="58216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しょう　　　ひ　　しゃ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ja-JP" altLang="en-US" sz="24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消費者トラブル～あなたならどうする？～</a:t>
            </a:r>
            <a:endParaRPr lang="ja-JP" altLang="en-US" sz="2400" dirty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311285" y="1115616"/>
            <a:ext cx="6186843" cy="610108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　　　　　　　　　　　　じ　れい　　　　　　　　　　　　　　　かんが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【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ワーク９</a:t>
            </a:r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】</a:t>
            </a:r>
            <a:r>
              <a:rPr lang="ja-JP" altLang="en-US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事例９について考えてみましょう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989483" y="35496"/>
            <a:ext cx="374441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　　　　　　　しょうひしゃ　　　　　　　ちゅうい　　</a:t>
            </a:r>
            <a:endParaRPr kumimoji="1" lang="en-US" altLang="ja-JP" sz="7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r"/>
            <a:r>
              <a:rPr kumimoji="1" lang="ja-JP" altLang="en-US" sz="1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「消費者トラブルにご注意！」ワークシート</a:t>
            </a:r>
            <a:endParaRPr kumimoji="1"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3716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/>
        </p:nvSpPr>
        <p:spPr>
          <a:xfrm>
            <a:off x="311283" y="4104044"/>
            <a:ext cx="6186843" cy="507035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★あなたならどうしますか？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332656" y="7285800"/>
            <a:ext cx="6186843" cy="118933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ja-JP" sz="1100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332656" y="4820588"/>
            <a:ext cx="6186843" cy="152902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ja-JP" sz="1100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5949280" y="8604448"/>
            <a:ext cx="576064" cy="36004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smtClean="0">
                <a:solidFill>
                  <a:schemeClr val="tx1"/>
                </a:solidFill>
              </a:rPr>
              <a:t>1</a:t>
            </a:r>
            <a:r>
              <a:rPr lang="en-US" altLang="ja-JP" sz="1400" b="1" dirty="0">
                <a:solidFill>
                  <a:schemeClr val="tx1"/>
                </a:solidFill>
              </a:rPr>
              <a:t>0</a:t>
            </a:r>
            <a:endParaRPr kumimoji="1" lang="ja-JP" altLang="en-US" sz="1400" b="1" dirty="0">
              <a:solidFill>
                <a:schemeClr val="tx1"/>
              </a:solidFill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5" t="17537" r="23688" b="42364"/>
          <a:stretch/>
        </p:blipFill>
        <p:spPr bwMode="auto">
          <a:xfrm>
            <a:off x="1185748" y="1935233"/>
            <a:ext cx="4536504" cy="19728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正方形/長方形 13"/>
          <p:cNvSpPr/>
          <p:nvPr/>
        </p:nvSpPr>
        <p:spPr>
          <a:xfrm>
            <a:off x="360579" y="6564190"/>
            <a:ext cx="6186843" cy="507035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だれ　　　 そう　</a:t>
            </a:r>
            <a:r>
              <a:rPr lang="ja-JP" altLang="en-US" sz="800" dirty="0" err="1" smtClean="0">
                <a:solidFill>
                  <a:schemeClr val="tx1"/>
                </a:solidFill>
                <a:latin typeface="+mn-ea"/>
              </a:rPr>
              <a:t>だん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★誰に相談しますか？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5" name="角丸四角形 14"/>
          <p:cNvSpPr/>
          <p:nvPr/>
        </p:nvSpPr>
        <p:spPr>
          <a:xfrm>
            <a:off x="320806" y="389438"/>
            <a:ext cx="6186843" cy="58216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しょう　　　ひ　　しゃ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ja-JP" altLang="en-US" sz="24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消費者トラブル～あなたならどうする？～</a:t>
            </a:r>
            <a:endParaRPr lang="ja-JP" altLang="en-US" sz="2400" dirty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311285" y="1115616"/>
            <a:ext cx="6186843" cy="610108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　　　　　　　　　　　　　　じ　れい　　　　　　　　　　　　　　　　　　かんが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【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ワーク１０</a:t>
            </a:r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】</a:t>
            </a:r>
            <a:r>
              <a:rPr lang="ja-JP" altLang="en-US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事例１０について考えてみましょう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2989483" y="35496"/>
            <a:ext cx="374441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　　　　　　　しょうひしゃ　　　　　　　ちゅうい　　</a:t>
            </a:r>
            <a:endParaRPr kumimoji="1" lang="en-US" altLang="ja-JP" sz="7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r"/>
            <a:r>
              <a:rPr kumimoji="1" lang="ja-JP" altLang="en-US" sz="1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「消費者トラブルにご注意！」ワークシート</a:t>
            </a:r>
            <a:endParaRPr kumimoji="1"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6864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50" t="31964" r="49818" b="27072"/>
          <a:stretch/>
        </p:blipFill>
        <p:spPr bwMode="auto">
          <a:xfrm>
            <a:off x="320806" y="6738194"/>
            <a:ext cx="2808312" cy="2226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正方形/長方形 5"/>
          <p:cNvSpPr/>
          <p:nvPr/>
        </p:nvSpPr>
        <p:spPr>
          <a:xfrm>
            <a:off x="311285" y="1038093"/>
            <a:ext cx="6186843" cy="1013627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【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ワーク１１</a:t>
            </a:r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】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ゆう　き　　　　　</a:t>
            </a:r>
            <a:r>
              <a:rPr lang="ja-JP" altLang="en-US" sz="800" dirty="0" err="1" smtClean="0">
                <a:solidFill>
                  <a:schemeClr val="tx1"/>
                </a:solidFill>
                <a:latin typeface="+mn-ea"/>
              </a:rPr>
              <a:t>だ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1800"/>
              </a:lnSpc>
            </a:pP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勇気を出してことわりましょう！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とも　　　　　　　　　こと　　　　かた　　 れん　しゅう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1800"/>
              </a:lnSpc>
            </a:pP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友だちと断り方の練習をしてみましょう！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45" t="28442" r="17131" b="29154"/>
          <a:stretch/>
        </p:blipFill>
        <p:spPr bwMode="auto">
          <a:xfrm>
            <a:off x="332656" y="2218286"/>
            <a:ext cx="2892169" cy="213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テキスト ボックス 3"/>
          <p:cNvSpPr txBox="1"/>
          <p:nvPr/>
        </p:nvSpPr>
        <p:spPr>
          <a:xfrm>
            <a:off x="480120" y="2015043"/>
            <a:ext cx="1728192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0"/>
              </a:lnSpc>
            </a:pPr>
            <a:r>
              <a:rPr lang="ja-JP" altLang="en-US" sz="700" dirty="0" smtClean="0">
                <a:latin typeface="+mn-ea"/>
              </a:rPr>
              <a:t> じ　れい　　　　　　　　　しょうほう</a:t>
            </a:r>
            <a:endParaRPr kumimoji="1" lang="en-US" altLang="ja-JP" sz="700" dirty="0" smtClean="0">
              <a:latin typeface="+mn-ea"/>
            </a:endParaRPr>
          </a:p>
          <a:p>
            <a:pPr>
              <a:lnSpc>
                <a:spcPts val="1200"/>
              </a:lnSpc>
            </a:pPr>
            <a:r>
              <a:rPr kumimoji="1" lang="ja-JP" altLang="en-US" sz="1200" dirty="0" smtClean="0"/>
              <a:t>事例３　デート商法</a:t>
            </a:r>
            <a:endParaRPr kumimoji="1" lang="ja-JP" altLang="en-US" sz="1200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478396" y="6455435"/>
            <a:ext cx="1731640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0"/>
              </a:lnSpc>
            </a:pPr>
            <a:r>
              <a:rPr kumimoji="1" lang="ja-JP" altLang="en-US" sz="700" dirty="0" smtClean="0">
                <a:latin typeface="+mn-ea"/>
              </a:rPr>
              <a:t> じ　れい　　　ほうもんはんばい</a:t>
            </a:r>
            <a:endParaRPr kumimoji="1" lang="en-US" altLang="ja-JP" sz="700" dirty="0" smtClean="0">
              <a:latin typeface="+mn-ea"/>
            </a:endParaRPr>
          </a:p>
          <a:p>
            <a:pPr>
              <a:lnSpc>
                <a:spcPts val="1200"/>
              </a:lnSpc>
            </a:pPr>
            <a:r>
              <a:rPr kumimoji="1" lang="ja-JP" altLang="en-US" sz="1200" dirty="0" smtClean="0"/>
              <a:t>事例７　訪問販売</a:t>
            </a:r>
            <a:endParaRPr kumimoji="1" lang="ja-JP" altLang="en-US" sz="1200" dirty="0"/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03" t="24916" r="16941" b="33212"/>
          <a:stretch/>
        </p:blipFill>
        <p:spPr bwMode="auto">
          <a:xfrm>
            <a:off x="301103" y="4499992"/>
            <a:ext cx="2871417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テキスト ボックス 14"/>
          <p:cNvSpPr txBox="1"/>
          <p:nvPr/>
        </p:nvSpPr>
        <p:spPr>
          <a:xfrm>
            <a:off x="476672" y="4283968"/>
            <a:ext cx="2520280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0"/>
              </a:lnSpc>
            </a:pPr>
            <a:r>
              <a:rPr lang="ja-JP" altLang="en-US" sz="700" dirty="0" smtClean="0">
                <a:latin typeface="+mn-ea"/>
              </a:rPr>
              <a:t> じ　</a:t>
            </a:r>
            <a:r>
              <a:rPr lang="ja-JP" altLang="en-US" sz="700" dirty="0" err="1" smtClean="0">
                <a:latin typeface="+mn-ea"/>
              </a:rPr>
              <a:t>れい</a:t>
            </a:r>
            <a:endParaRPr kumimoji="1" lang="en-US" altLang="ja-JP" sz="700" dirty="0" smtClean="0">
              <a:latin typeface="+mn-ea"/>
            </a:endParaRPr>
          </a:p>
          <a:p>
            <a:pPr>
              <a:lnSpc>
                <a:spcPts val="1200"/>
              </a:lnSpc>
            </a:pPr>
            <a:r>
              <a:rPr kumimoji="1" lang="ja-JP" altLang="en-US" sz="1200" dirty="0" smtClean="0"/>
              <a:t>事例４　キャッチセールス</a:t>
            </a:r>
            <a:endParaRPr kumimoji="1" lang="ja-JP" altLang="en-US" sz="1200" dirty="0"/>
          </a:p>
        </p:txBody>
      </p:sp>
      <p:sp>
        <p:nvSpPr>
          <p:cNvPr id="24" name="円形吹き出し 23"/>
          <p:cNvSpPr/>
          <p:nvPr/>
        </p:nvSpPr>
        <p:spPr>
          <a:xfrm>
            <a:off x="3663278" y="2363856"/>
            <a:ext cx="2844369" cy="1992120"/>
          </a:xfrm>
          <a:prstGeom prst="wedgeEllipseCallout">
            <a:avLst>
              <a:gd name="adj1" fmla="val -60402"/>
              <a:gd name="adj2" fmla="val -1284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6" name="円形吹き出し 25"/>
          <p:cNvSpPr/>
          <p:nvPr/>
        </p:nvSpPr>
        <p:spPr>
          <a:xfrm>
            <a:off x="3663278" y="4524096"/>
            <a:ext cx="2844369" cy="1992120"/>
          </a:xfrm>
          <a:prstGeom prst="wedgeEllipseCallout">
            <a:avLst>
              <a:gd name="adj1" fmla="val -61009"/>
              <a:gd name="adj2" fmla="val -13713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円形吹き出し 26"/>
          <p:cNvSpPr/>
          <p:nvPr/>
        </p:nvSpPr>
        <p:spPr>
          <a:xfrm>
            <a:off x="3653759" y="6828352"/>
            <a:ext cx="2844369" cy="1992120"/>
          </a:xfrm>
          <a:prstGeom prst="wedgeEllipseCallout">
            <a:avLst>
              <a:gd name="adj1" fmla="val -63435"/>
              <a:gd name="adj2" fmla="val -11115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円/楕円 12"/>
          <p:cNvSpPr/>
          <p:nvPr/>
        </p:nvSpPr>
        <p:spPr>
          <a:xfrm>
            <a:off x="5949280" y="8604448"/>
            <a:ext cx="576064" cy="36004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smtClean="0">
                <a:solidFill>
                  <a:schemeClr val="tx1"/>
                </a:solidFill>
              </a:rPr>
              <a:t>1</a:t>
            </a:r>
            <a:r>
              <a:rPr lang="en-US" altLang="ja-JP" sz="1400" b="1" dirty="0">
                <a:solidFill>
                  <a:schemeClr val="tx1"/>
                </a:solidFill>
              </a:rPr>
              <a:t>1</a:t>
            </a:r>
            <a:endParaRPr kumimoji="1" lang="ja-JP" altLang="en-US" sz="1400" b="1" dirty="0">
              <a:solidFill>
                <a:schemeClr val="tx1"/>
              </a:solidFill>
            </a:endParaRPr>
          </a:p>
        </p:txBody>
      </p:sp>
      <p:sp>
        <p:nvSpPr>
          <p:cNvPr id="17" name="角丸四角形 16"/>
          <p:cNvSpPr/>
          <p:nvPr/>
        </p:nvSpPr>
        <p:spPr>
          <a:xfrm>
            <a:off x="320806" y="389438"/>
            <a:ext cx="6186843" cy="58216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しょう　　　ひ　　しゃ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ja-JP" altLang="en-US" sz="24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消費者トラブル～あなたならどうする？～</a:t>
            </a:r>
            <a:endParaRPr lang="ja-JP" altLang="en-US" sz="2400" dirty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2989483" y="35496"/>
            <a:ext cx="374441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　　　　　　　しょうひしゃ　　　　　　　ちゅうい　　</a:t>
            </a:r>
            <a:endParaRPr kumimoji="1" lang="en-US" altLang="ja-JP" sz="7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r"/>
            <a:r>
              <a:rPr kumimoji="1" lang="ja-JP" altLang="en-US" sz="1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「消費者トラブルにご注意！」ワークシート</a:t>
            </a:r>
            <a:endParaRPr kumimoji="1"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7676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角丸四角形 4"/>
          <p:cNvSpPr/>
          <p:nvPr/>
        </p:nvSpPr>
        <p:spPr>
          <a:xfrm>
            <a:off x="322344" y="343372"/>
            <a:ext cx="6186843" cy="48421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クーリング・オフと</a:t>
            </a:r>
            <a:r>
              <a:rPr lang="ja-JP" altLang="en-US" sz="24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は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343237" y="3200400"/>
            <a:ext cx="6186843" cy="723528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　　　　　　　　　　　　　　　　　　　　　　　　　　　　　　　　　かんが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1800"/>
              </a:lnSpc>
            </a:pP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★クーリング・オフができるか考えてみましょう。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　　　　       ば　あい　　　　　　　　　　　　　　　　　　　　 　ば　あい　　　　　　　　　　い</a:t>
            </a:r>
            <a:r>
              <a:rPr lang="ja-JP" altLang="en-US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>
              <a:lnSpc>
                <a:spcPts val="1800"/>
              </a:lnSpc>
            </a:pPr>
            <a:r>
              <a:rPr lang="ja-JP" altLang="en-US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 できる場合は</a:t>
            </a:r>
            <a:r>
              <a:rPr lang="ja-JP" altLang="en-US" dirty="0" err="1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〇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、できない場合は</a:t>
            </a:r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×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を入れましょう。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43237" y="1808401"/>
            <a:ext cx="618684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 smtClean="0">
                <a:latin typeface="+mn-ea"/>
              </a:rPr>
              <a:t>★買うことを考えてない時に、突然</a:t>
            </a:r>
            <a:r>
              <a:rPr lang="ja-JP" altLang="en-US" sz="1600" dirty="0" smtClean="0">
                <a:latin typeface="+mn-ea"/>
              </a:rPr>
              <a:t>勧誘されて購入した商品やサービス</a:t>
            </a:r>
            <a:endParaRPr lang="en-US" altLang="ja-JP" sz="1600" dirty="0" smtClean="0">
              <a:latin typeface="+mn-ea"/>
            </a:endParaRPr>
          </a:p>
          <a:p>
            <a:r>
              <a:rPr lang="ja-JP" altLang="en-US" sz="1600" dirty="0">
                <a:latin typeface="+mn-ea"/>
              </a:rPr>
              <a:t>　 </a:t>
            </a:r>
            <a:r>
              <a:rPr lang="ja-JP" altLang="en-US" sz="1600" dirty="0" smtClean="0">
                <a:latin typeface="+mn-ea"/>
              </a:rPr>
              <a:t>の契約を</a:t>
            </a:r>
            <a:r>
              <a:rPr kumimoji="1" lang="ja-JP" altLang="en-US" sz="1600" dirty="0" smtClean="0">
                <a:latin typeface="+mn-ea"/>
              </a:rPr>
              <a:t>やめたい時、</a:t>
            </a:r>
            <a:r>
              <a:rPr kumimoji="1" lang="ja-JP" altLang="en-US" sz="2400" b="1" dirty="0" smtClean="0">
                <a:latin typeface="+mn-ea"/>
              </a:rPr>
              <a:t>（　　　　　　　　　　）</a:t>
            </a:r>
            <a:r>
              <a:rPr kumimoji="1" lang="ja-JP" altLang="en-US" sz="1600" dirty="0" smtClean="0">
                <a:latin typeface="+mn-ea"/>
              </a:rPr>
              <a:t>の制度があります。</a:t>
            </a:r>
            <a:endParaRPr kumimoji="1" lang="en-US" altLang="ja-JP" sz="1600" dirty="0" smtClean="0">
              <a:latin typeface="+mn-ea"/>
            </a:endParaRPr>
          </a:p>
          <a:p>
            <a:pPr>
              <a:lnSpc>
                <a:spcPts val="3000"/>
              </a:lnSpc>
            </a:pPr>
            <a:r>
              <a:rPr lang="ja-JP" altLang="en-US" sz="1600" dirty="0" smtClean="0">
                <a:latin typeface="+mn-ea"/>
              </a:rPr>
              <a:t>★契約書面を受け取った日から</a:t>
            </a:r>
            <a:r>
              <a:rPr lang="ja-JP" altLang="en-US" sz="2400" b="1" dirty="0" smtClean="0">
                <a:latin typeface="+mn-ea"/>
              </a:rPr>
              <a:t>（</a:t>
            </a:r>
            <a:r>
              <a:rPr lang="ja-JP" altLang="en-US" sz="2400" b="1" dirty="0">
                <a:latin typeface="+mn-ea"/>
              </a:rPr>
              <a:t>　 </a:t>
            </a:r>
            <a:r>
              <a:rPr lang="ja-JP" altLang="en-US" sz="2400" b="1" dirty="0" smtClean="0">
                <a:latin typeface="+mn-ea"/>
              </a:rPr>
              <a:t>　）</a:t>
            </a:r>
            <a:r>
              <a:rPr lang="ja-JP" altLang="en-US" sz="1600" dirty="0" smtClean="0">
                <a:latin typeface="+mn-ea"/>
              </a:rPr>
              <a:t>日または</a:t>
            </a:r>
            <a:r>
              <a:rPr lang="ja-JP" altLang="en-US" sz="2400" b="1" dirty="0" smtClean="0">
                <a:latin typeface="+mn-ea"/>
              </a:rPr>
              <a:t>（</a:t>
            </a:r>
            <a:r>
              <a:rPr lang="ja-JP" altLang="en-US" sz="2400" b="1" dirty="0">
                <a:latin typeface="+mn-ea"/>
              </a:rPr>
              <a:t>　</a:t>
            </a:r>
            <a:r>
              <a:rPr lang="ja-JP" altLang="en-US" sz="2400" b="1" dirty="0" smtClean="0">
                <a:latin typeface="+mn-ea"/>
              </a:rPr>
              <a:t> 　）</a:t>
            </a:r>
            <a:r>
              <a:rPr lang="ja-JP" altLang="en-US" sz="1600" dirty="0" smtClean="0">
                <a:latin typeface="+mn-ea"/>
              </a:rPr>
              <a:t>日以内で</a:t>
            </a:r>
            <a:endParaRPr lang="en-US" altLang="ja-JP" sz="1600" dirty="0" smtClean="0">
              <a:latin typeface="+mn-ea"/>
            </a:endParaRPr>
          </a:p>
          <a:p>
            <a:r>
              <a:rPr lang="ja-JP" altLang="en-US" sz="1600" dirty="0">
                <a:latin typeface="+mn-ea"/>
              </a:rPr>
              <a:t>　 </a:t>
            </a:r>
            <a:r>
              <a:rPr lang="ja-JP" altLang="en-US" sz="1600" dirty="0" smtClean="0">
                <a:latin typeface="+mn-ea"/>
              </a:rPr>
              <a:t>あれば、消費者が一方的に契約を取り消すことができます。</a:t>
            </a:r>
            <a:endParaRPr kumimoji="1" lang="en-US" altLang="ja-JP" sz="1600" dirty="0" smtClean="0">
              <a:latin typeface="+mn-ea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353159" y="4120182"/>
            <a:ext cx="6186842" cy="304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  <a:spcAft>
                <a:spcPts val="400"/>
              </a:spcAft>
            </a:pPr>
            <a:r>
              <a:rPr lang="ja-JP" altLang="en-US" sz="2400" b="1" dirty="0" smtClean="0">
                <a:latin typeface="+mn-ea"/>
              </a:rPr>
              <a:t>（　　）</a:t>
            </a:r>
            <a:r>
              <a:rPr lang="ja-JP" altLang="en-US" sz="1600" dirty="0" smtClean="0">
                <a:latin typeface="+mn-ea"/>
              </a:rPr>
              <a:t>①自分でお店に行って洋服を買ったが、家に帰ると同じような</a:t>
            </a:r>
            <a:endParaRPr lang="en-US" altLang="ja-JP" sz="1600" dirty="0" smtClean="0">
              <a:latin typeface="+mn-ea"/>
            </a:endParaRPr>
          </a:p>
          <a:p>
            <a:r>
              <a:rPr lang="ja-JP" altLang="en-US" sz="1600" dirty="0">
                <a:latin typeface="+mn-ea"/>
              </a:rPr>
              <a:t>　</a:t>
            </a:r>
            <a:r>
              <a:rPr lang="ja-JP" altLang="en-US" sz="1600" dirty="0" smtClean="0">
                <a:latin typeface="+mn-ea"/>
              </a:rPr>
              <a:t>　　　　　  洋服を持っていたので返したい。</a:t>
            </a:r>
            <a:endParaRPr lang="en-US" altLang="ja-JP" sz="1600" dirty="0" smtClean="0">
              <a:latin typeface="+mn-ea"/>
            </a:endParaRPr>
          </a:p>
          <a:p>
            <a:pPr>
              <a:spcAft>
                <a:spcPts val="400"/>
              </a:spcAft>
            </a:pPr>
            <a:r>
              <a:rPr kumimoji="1" lang="ja-JP" altLang="en-US" sz="2400" b="1" dirty="0" smtClean="0">
                <a:latin typeface="+mn-ea"/>
              </a:rPr>
              <a:t>（　　）</a:t>
            </a:r>
            <a:r>
              <a:rPr kumimoji="1" lang="ja-JP" altLang="en-US" sz="1600" dirty="0" smtClean="0">
                <a:latin typeface="+mn-ea"/>
              </a:rPr>
              <a:t>②インターネット通販でスポーツシューズを買ったが、届いた</a:t>
            </a:r>
            <a:endParaRPr kumimoji="1" lang="en-US" altLang="ja-JP" sz="1600" dirty="0" smtClean="0">
              <a:latin typeface="+mn-ea"/>
            </a:endParaRPr>
          </a:p>
          <a:p>
            <a:r>
              <a:rPr lang="ja-JP" altLang="en-US" sz="1600" dirty="0">
                <a:latin typeface="+mn-ea"/>
              </a:rPr>
              <a:t>　</a:t>
            </a:r>
            <a:r>
              <a:rPr lang="ja-JP" altLang="en-US" sz="1600" dirty="0" smtClean="0">
                <a:latin typeface="+mn-ea"/>
              </a:rPr>
              <a:t>　　　　　  </a:t>
            </a:r>
            <a:r>
              <a:rPr kumimoji="1" lang="ja-JP" altLang="en-US" sz="1600" dirty="0" smtClean="0">
                <a:latin typeface="+mn-ea"/>
              </a:rPr>
              <a:t>商品が気に入らないので返したい。</a:t>
            </a:r>
            <a:endParaRPr kumimoji="1" lang="en-US" altLang="ja-JP" sz="1600" dirty="0" smtClean="0">
              <a:latin typeface="+mn-ea"/>
            </a:endParaRPr>
          </a:p>
          <a:p>
            <a:pPr>
              <a:spcAft>
                <a:spcPts val="400"/>
              </a:spcAft>
            </a:pPr>
            <a:r>
              <a:rPr lang="ja-JP" altLang="en-US" sz="2400" b="1" dirty="0" smtClean="0">
                <a:latin typeface="+mn-ea"/>
              </a:rPr>
              <a:t>（　　）</a:t>
            </a:r>
            <a:r>
              <a:rPr lang="ja-JP" altLang="en-US" sz="1600" dirty="0" smtClean="0">
                <a:latin typeface="+mn-ea"/>
              </a:rPr>
              <a:t>③家に突然セールスマンが来て、健康にいいという水を買っ</a:t>
            </a:r>
            <a:endParaRPr lang="en-US" altLang="ja-JP" sz="1600" dirty="0" smtClean="0">
              <a:latin typeface="+mn-ea"/>
            </a:endParaRPr>
          </a:p>
          <a:p>
            <a:r>
              <a:rPr lang="ja-JP" altLang="en-US" sz="1600" dirty="0">
                <a:latin typeface="+mn-ea"/>
              </a:rPr>
              <a:t>　</a:t>
            </a:r>
            <a:r>
              <a:rPr lang="ja-JP" altLang="en-US" sz="1600" dirty="0" smtClean="0">
                <a:latin typeface="+mn-ea"/>
              </a:rPr>
              <a:t>　　　　　  たが、返したい。</a:t>
            </a:r>
            <a:endParaRPr lang="en-US" altLang="ja-JP" sz="1600" dirty="0" smtClean="0">
              <a:latin typeface="+mn-ea"/>
            </a:endParaRPr>
          </a:p>
          <a:p>
            <a:pPr>
              <a:spcAft>
                <a:spcPts val="400"/>
              </a:spcAft>
            </a:pPr>
            <a:r>
              <a:rPr kumimoji="1" lang="ja-JP" altLang="en-US" sz="2400" b="1" dirty="0" smtClean="0">
                <a:latin typeface="+mn-ea"/>
              </a:rPr>
              <a:t>（　　）</a:t>
            </a:r>
            <a:r>
              <a:rPr kumimoji="1" lang="ja-JP" altLang="en-US" sz="1600" dirty="0" smtClean="0">
                <a:latin typeface="+mn-ea"/>
              </a:rPr>
              <a:t>④道を歩いていたら突然呼び止められて店に連れて行かれ、</a:t>
            </a:r>
            <a:endParaRPr kumimoji="1" lang="en-US" altLang="ja-JP" sz="1600" dirty="0" smtClean="0">
              <a:latin typeface="+mn-ea"/>
            </a:endParaRPr>
          </a:p>
          <a:p>
            <a:r>
              <a:rPr lang="ja-JP" altLang="en-US" sz="1600" dirty="0">
                <a:latin typeface="+mn-ea"/>
              </a:rPr>
              <a:t>　</a:t>
            </a:r>
            <a:r>
              <a:rPr lang="ja-JP" altLang="en-US" sz="1600" dirty="0" smtClean="0">
                <a:latin typeface="+mn-ea"/>
              </a:rPr>
              <a:t>　　　　　  </a:t>
            </a:r>
            <a:r>
              <a:rPr kumimoji="1" lang="ja-JP" altLang="en-US" sz="1600" dirty="0" smtClean="0">
                <a:latin typeface="+mn-ea"/>
              </a:rPr>
              <a:t>断りきれずに宝石を買った。返したい。</a:t>
            </a:r>
            <a:endParaRPr kumimoji="1" lang="en-US" altLang="ja-JP" sz="1600" dirty="0" smtClean="0">
              <a:latin typeface="+mn-ea"/>
            </a:endParaRPr>
          </a:p>
          <a:p>
            <a:pPr>
              <a:spcAft>
                <a:spcPts val="400"/>
              </a:spcAft>
            </a:pPr>
            <a:r>
              <a:rPr lang="ja-JP" altLang="en-US" sz="2400" b="1" dirty="0" smtClean="0">
                <a:latin typeface="+mn-ea"/>
              </a:rPr>
              <a:t>（　　）</a:t>
            </a:r>
            <a:r>
              <a:rPr lang="ja-JP" altLang="en-US" sz="1600" dirty="0" smtClean="0">
                <a:latin typeface="+mn-ea"/>
              </a:rPr>
              <a:t>⑤エステの契約をしたが、契約をやめたい。</a:t>
            </a:r>
            <a:endParaRPr kumimoji="1" lang="en-US" altLang="ja-JP" sz="1600" dirty="0" smtClean="0">
              <a:latin typeface="+mn-ea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343237" y="7311206"/>
            <a:ext cx="6186842" cy="108747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spcAft>
                <a:spcPts val="400"/>
              </a:spcAft>
            </a:pPr>
            <a:r>
              <a:rPr kumimoji="1" lang="ja-JP" altLang="en-US" dirty="0" smtClean="0">
                <a:latin typeface="+mn-ea"/>
              </a:rPr>
              <a:t>★</a:t>
            </a:r>
            <a:r>
              <a:rPr kumimoji="1" lang="ja-JP" altLang="en-US" b="1" dirty="0" smtClean="0">
                <a:latin typeface="+mn-ea"/>
              </a:rPr>
              <a:t>クーリング・オフができるかどうかわからなかったり、</a:t>
            </a:r>
            <a:r>
              <a:rPr kumimoji="1" lang="ja-JP" altLang="en-US" sz="1600" b="1" dirty="0" smtClean="0">
                <a:latin typeface="+mn-ea"/>
              </a:rPr>
              <a:t>　　　</a:t>
            </a:r>
            <a:endParaRPr kumimoji="1" lang="en-US" altLang="ja-JP" sz="1600" b="1" dirty="0" smtClean="0">
              <a:latin typeface="+mn-ea"/>
            </a:endParaRPr>
          </a:p>
          <a:p>
            <a:pPr>
              <a:lnSpc>
                <a:spcPts val="800"/>
              </a:lnSpc>
            </a:pPr>
            <a:r>
              <a:rPr lang="ja-JP" altLang="en-US" sz="800" dirty="0" smtClean="0">
                <a:latin typeface="+mn-ea"/>
              </a:rPr>
              <a:t>　　　　　　　　　　　　　　　　　　　　　　　　 　　　　ほう　ほう　　　　　　　　　　　　　　　　　　　  とき</a:t>
            </a:r>
            <a:r>
              <a:rPr lang="ja-JP" altLang="en-US" sz="1600" b="1" dirty="0">
                <a:latin typeface="+mn-ea"/>
              </a:rPr>
              <a:t>　</a:t>
            </a:r>
            <a:endParaRPr lang="en-US" altLang="ja-JP" sz="1600" b="1" dirty="0" smtClean="0">
              <a:latin typeface="+mn-ea"/>
            </a:endParaRPr>
          </a:p>
          <a:p>
            <a:pPr>
              <a:lnSpc>
                <a:spcPts val="1600"/>
              </a:lnSpc>
              <a:spcAft>
                <a:spcPts val="400"/>
              </a:spcAft>
            </a:pPr>
            <a:r>
              <a:rPr kumimoji="1" lang="ja-JP" altLang="en-US" sz="1600" b="1" dirty="0" smtClean="0">
                <a:latin typeface="+mn-ea"/>
              </a:rPr>
              <a:t>　 </a:t>
            </a:r>
            <a:r>
              <a:rPr kumimoji="1" lang="ja-JP" altLang="en-US" b="1" dirty="0" smtClean="0">
                <a:latin typeface="+mn-ea"/>
              </a:rPr>
              <a:t>クーリング・オフの方法がわからない時は</a:t>
            </a:r>
            <a:endParaRPr lang="en-US" altLang="ja-JP" b="1" dirty="0">
              <a:latin typeface="+mn-ea"/>
            </a:endParaRPr>
          </a:p>
          <a:p>
            <a:pPr>
              <a:lnSpc>
                <a:spcPts val="800"/>
              </a:lnSpc>
            </a:pPr>
            <a:r>
              <a:rPr kumimoji="1" lang="ja-JP" altLang="en-US" sz="1600" b="1" dirty="0" smtClean="0">
                <a:latin typeface="+mn-ea"/>
              </a:rPr>
              <a:t>　　　　　　　　　　　　　　　　  </a:t>
            </a:r>
            <a:r>
              <a:rPr kumimoji="1" lang="ja-JP" altLang="en-US" sz="800" dirty="0" smtClean="0">
                <a:latin typeface="+mn-ea"/>
              </a:rPr>
              <a:t>でん わ  ばん ごう　　　　　　　　　　　　　　　　　　　　　そう </a:t>
            </a:r>
            <a:r>
              <a:rPr kumimoji="1" lang="ja-JP" altLang="en-US" sz="800" dirty="0" err="1" smtClean="0">
                <a:latin typeface="+mn-ea"/>
              </a:rPr>
              <a:t>だん</a:t>
            </a:r>
            <a:endParaRPr kumimoji="1" lang="en-US" altLang="ja-JP" sz="800" dirty="0" smtClean="0">
              <a:latin typeface="+mn-ea"/>
            </a:endParaRPr>
          </a:p>
          <a:p>
            <a:pPr>
              <a:lnSpc>
                <a:spcPts val="1600"/>
              </a:lnSpc>
            </a:pPr>
            <a:r>
              <a:rPr kumimoji="1" lang="ja-JP" altLang="en-US" sz="2400" b="1" dirty="0" smtClean="0">
                <a:latin typeface="+mn-ea"/>
              </a:rPr>
              <a:t>　（　　　　　　　　）</a:t>
            </a:r>
            <a:r>
              <a:rPr kumimoji="1" lang="ja-JP" altLang="en-US" sz="1600" b="1" dirty="0" smtClean="0">
                <a:latin typeface="+mn-ea"/>
              </a:rPr>
              <a:t>　電話番号　</a:t>
            </a:r>
            <a:r>
              <a:rPr kumimoji="1" lang="ja-JP" altLang="en-US" sz="2400" b="1" dirty="0" smtClean="0">
                <a:latin typeface="+mn-ea"/>
              </a:rPr>
              <a:t>（　　　）</a:t>
            </a:r>
            <a:r>
              <a:rPr kumimoji="1" lang="ja-JP" altLang="en-US" sz="2000" b="1" dirty="0" smtClean="0">
                <a:latin typeface="+mn-ea"/>
              </a:rPr>
              <a:t>　</a:t>
            </a:r>
            <a:r>
              <a:rPr lang="ja-JP" altLang="en-US" sz="1600" b="1" dirty="0" smtClean="0">
                <a:latin typeface="+mn-ea"/>
              </a:rPr>
              <a:t>に</a:t>
            </a:r>
            <a:r>
              <a:rPr kumimoji="1" lang="ja-JP" altLang="en-US" sz="1600" b="1" dirty="0" smtClean="0">
                <a:latin typeface="+mn-ea"/>
              </a:rPr>
              <a:t>相談しましょう！</a:t>
            </a:r>
            <a:endParaRPr kumimoji="1" lang="en-US" altLang="ja-JP" sz="1600" b="1" dirty="0" smtClean="0">
              <a:latin typeface="+mn-ea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5949280" y="8604448"/>
            <a:ext cx="576064" cy="36004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smtClean="0">
                <a:solidFill>
                  <a:schemeClr val="tx1"/>
                </a:solidFill>
              </a:rPr>
              <a:t>12</a:t>
            </a:r>
            <a:endParaRPr kumimoji="1" lang="ja-JP" altLang="en-US" sz="1400" b="1" dirty="0">
              <a:solidFill>
                <a:schemeClr val="tx1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343237" y="1119237"/>
            <a:ext cx="6186843" cy="602085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ja-JP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【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ワーク１２</a:t>
            </a:r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】</a:t>
            </a:r>
            <a:r>
              <a:rPr lang="ja-JP" altLang="en-US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　　　　　　</a:t>
            </a: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かんが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クーリング・オフについて考えてみましょう。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789387" y="800054"/>
            <a:ext cx="2676541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0"/>
              </a:lnSpc>
            </a:pPr>
            <a:r>
              <a:rPr kumimoji="1" lang="ja-JP" altLang="en-US" sz="800" dirty="0" smtClean="0">
                <a:latin typeface="+mn-ea"/>
              </a:rPr>
              <a:t>　　</a:t>
            </a:r>
            <a:r>
              <a:rPr kumimoji="1" lang="ja-JP" altLang="en-US" sz="700" dirty="0" smtClean="0">
                <a:latin typeface="+mn-ea"/>
              </a:rPr>
              <a:t>した　　　　　　　　　　なか　　</a:t>
            </a:r>
            <a:r>
              <a:rPr kumimoji="1" lang="ja-JP" altLang="en-US" sz="700" dirty="0" err="1" smtClean="0">
                <a:latin typeface="+mn-ea"/>
              </a:rPr>
              <a:t>う</a:t>
            </a:r>
            <a:endParaRPr kumimoji="1" lang="en-US" altLang="ja-JP" sz="700" dirty="0" smtClean="0">
              <a:latin typeface="+mn-ea"/>
            </a:endParaRPr>
          </a:p>
          <a:p>
            <a:pPr>
              <a:lnSpc>
                <a:spcPts val="1200"/>
              </a:lnSpc>
            </a:pPr>
            <a:r>
              <a:rPr kumimoji="1" lang="en-US" altLang="ja-JP" sz="1100" dirty="0" smtClean="0">
                <a:latin typeface="+mn-ea"/>
              </a:rPr>
              <a:t>※</a:t>
            </a:r>
            <a:r>
              <a:rPr kumimoji="1" lang="ja-JP" altLang="en-US" sz="1100" dirty="0" smtClean="0">
                <a:latin typeface="+mn-ea"/>
              </a:rPr>
              <a:t>下の</a:t>
            </a:r>
            <a:r>
              <a:rPr kumimoji="1" lang="en-US" altLang="ja-JP" sz="1100" dirty="0" smtClean="0">
                <a:latin typeface="+mn-ea"/>
              </a:rPr>
              <a:t>(</a:t>
            </a:r>
            <a:r>
              <a:rPr kumimoji="1" lang="ja-JP" altLang="en-US" sz="1100" dirty="0" smtClean="0">
                <a:latin typeface="+mn-ea"/>
              </a:rPr>
              <a:t>　　　</a:t>
            </a:r>
            <a:r>
              <a:rPr kumimoji="1" lang="en-US" altLang="ja-JP" sz="1100" dirty="0" smtClean="0">
                <a:latin typeface="+mn-ea"/>
              </a:rPr>
              <a:t>)</a:t>
            </a:r>
            <a:r>
              <a:rPr kumimoji="1" lang="ja-JP" altLang="en-US" sz="1100" dirty="0" smtClean="0">
                <a:latin typeface="+mn-ea"/>
              </a:rPr>
              <a:t>の中を埋めましょう。</a:t>
            </a:r>
            <a:endParaRPr kumimoji="1" lang="ja-JP" altLang="en-US" sz="1100" dirty="0">
              <a:latin typeface="+mn-ea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22327" y="1738843"/>
            <a:ext cx="61451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　か　　　　　　　　　　かんが　　　　　　　　　 とき　　　     とつ ぜん かん ゆう　               こう にゅう　      しょう ひん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20806" y="2089419"/>
            <a:ext cx="61451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        けい やく　　　　　　　　　　　　　　とき　 　　　　　　　　　　　　　　　　　　　　　　　　　　　　　　　　　　　　　　 せい　ど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557970" y="3995936"/>
            <a:ext cx="5388284" cy="21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 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　じ　ぶん　　　　　みせ　　　　い　　　　　　よう　ふく　　　か　　　　　　　　　　　いえ　　　かえ　　　　　おな　　　　　　　　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20806" y="2731916"/>
            <a:ext cx="61451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　　　　　　　　　　  しょう　ひ　しゃ　　　いっ ぽう </a:t>
            </a:r>
            <a:r>
              <a:rPr lang="ja-JP" altLang="en-US" sz="800" dirty="0" err="1" smtClean="0">
                <a:latin typeface="+mn-ea"/>
              </a:rPr>
              <a:t>て</a:t>
            </a:r>
            <a:r>
              <a:rPr lang="ja-JP" altLang="en-US" sz="800" dirty="0" smtClean="0">
                <a:latin typeface="+mn-ea"/>
              </a:rPr>
              <a:t>き　　　けい やく　　　と　　　　け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557970" y="5957997"/>
            <a:ext cx="56073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 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　みち　　ある　　　　　　　　　　　　　　とつ ぜん </a:t>
            </a:r>
            <a:r>
              <a:rPr lang="ja-JP" altLang="en-US" sz="800" dirty="0" err="1" smtClean="0">
                <a:latin typeface="+mn-ea"/>
              </a:rPr>
              <a:t>よ　　　　</a:t>
            </a:r>
            <a:r>
              <a:rPr lang="ja-JP" altLang="en-US" sz="800" dirty="0" smtClean="0">
                <a:latin typeface="+mn-ea"/>
              </a:rPr>
              <a:t>　と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　　　　　みせ　　　つ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い　　　　　　　　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46727" y="6300812"/>
            <a:ext cx="5388284" cy="21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 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　　   こと</a:t>
            </a:r>
            <a:r>
              <a:rPr lang="ja-JP" altLang="en-US" sz="800" dirty="0" err="1">
                <a:latin typeface="+mn-ea"/>
              </a:rPr>
              <a:t>わ</a:t>
            </a:r>
            <a:r>
              <a:rPr lang="ja-JP" altLang="en-US" sz="800" dirty="0" smtClean="0">
                <a:latin typeface="+mn-ea"/>
              </a:rPr>
              <a:t>　　　　　　　　　　　　</a:t>
            </a:r>
            <a:r>
              <a:rPr lang="ja-JP" altLang="en-US" sz="800" smtClean="0">
                <a:latin typeface="+mn-ea"/>
              </a:rPr>
              <a:t>　ほう </a:t>
            </a:r>
            <a:r>
              <a:rPr lang="ja-JP" altLang="en-US" sz="800" dirty="0" smtClean="0">
                <a:latin typeface="+mn-ea"/>
              </a:rPr>
              <a:t>せき　　　か　　　　　　　　かえ　　　　　　　　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353159" y="6637993"/>
            <a:ext cx="5388284" cy="21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 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　　　　　　　　　　　　　　けい やく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　　　　　　けい やく　　　　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557970" y="5307961"/>
            <a:ext cx="5751350" cy="216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 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いえ　　　とつ ぜん　　　　　　　　　　　　　　　　　　　　き　　　　　　けん こう　　　　　　　　　　　　　　　　みず　　　か　　　　　　　　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558367" y="5634108"/>
            <a:ext cx="5388284" cy="21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 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    かえ　　　　　　　　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557970" y="4308819"/>
            <a:ext cx="5388284" cy="21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 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   よう　ふく　　　も　　　　　　　　　　　　　　　　　　かえ　　　　　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557970" y="4659146"/>
            <a:ext cx="546331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 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　　　　　　　　　　　　　　　　　つう　はん　　　　　　　　　　　　　　　　　　　　　　　 　　　　か　　　　　　　　　　　と</a:t>
            </a:r>
            <a:r>
              <a:rPr lang="ja-JP" altLang="en-US" sz="800" dirty="0" err="1" smtClean="0">
                <a:latin typeface="+mn-ea"/>
              </a:rPr>
              <a:t>ど　　</a:t>
            </a:r>
            <a:r>
              <a:rPr lang="ja-JP" altLang="en-US" sz="800" dirty="0" smtClean="0">
                <a:latin typeface="+mn-ea"/>
              </a:rPr>
              <a:t>　　　　　　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557970" y="4976036"/>
            <a:ext cx="5388284" cy="21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 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    しょう ひん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き　　　　い　　　　　　　　　　　　　 　かえ　　　　　　　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557970" y="2425062"/>
            <a:ext cx="61451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けい やく しょ めん　　　</a:t>
            </a:r>
            <a:r>
              <a:rPr lang="ja-JP" altLang="en-US" sz="800" dirty="0" err="1" smtClean="0">
                <a:latin typeface="+mn-ea"/>
              </a:rPr>
              <a:t>う　　　　</a:t>
            </a:r>
            <a:r>
              <a:rPr lang="ja-JP" altLang="en-US" sz="800" dirty="0" smtClean="0">
                <a:latin typeface="+mn-ea"/>
              </a:rPr>
              <a:t>　と　　　　　　　ひ　　　　　　　　　　　　　　　　　　に</a:t>
            </a:r>
            <a:r>
              <a:rPr lang="ja-JP" altLang="en-US" sz="800" dirty="0" err="1">
                <a:latin typeface="+mn-ea"/>
              </a:rPr>
              <a:t>ち</a:t>
            </a:r>
            <a:r>
              <a:rPr lang="ja-JP" altLang="en-US" sz="800" dirty="0" smtClean="0">
                <a:latin typeface="+mn-ea"/>
              </a:rPr>
              <a:t>　　　　　　　　　　　　　　　　　　　　　に</a:t>
            </a:r>
            <a:r>
              <a:rPr lang="ja-JP" altLang="en-US" sz="800" dirty="0" err="1" smtClean="0">
                <a:latin typeface="+mn-ea"/>
              </a:rPr>
              <a:t>ち</a:t>
            </a:r>
            <a:r>
              <a:rPr lang="ja-JP" altLang="en-US" sz="800" dirty="0" smtClean="0">
                <a:latin typeface="+mn-ea"/>
              </a:rPr>
              <a:t>  い ない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2989483" y="35496"/>
            <a:ext cx="374441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　　　　　　　しょうひしゃ　　　　　　　ちゅうい　　</a:t>
            </a:r>
            <a:endParaRPr kumimoji="1" lang="en-US" altLang="ja-JP" sz="7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r"/>
            <a:r>
              <a:rPr kumimoji="1" lang="ja-JP" altLang="en-US" sz="1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「消費者トラブルにご注意！」ワークシート</a:t>
            </a:r>
            <a:endParaRPr kumimoji="1"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43293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角丸四角形 2"/>
          <p:cNvSpPr/>
          <p:nvPr/>
        </p:nvSpPr>
        <p:spPr>
          <a:xfrm>
            <a:off x="332655" y="362008"/>
            <a:ext cx="6186843" cy="53758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　　　　　　　　　　　　　　　　　　　　た　　じゅう　　さい　　</a:t>
            </a:r>
            <a:r>
              <a:rPr lang="ja-JP" altLang="en-US" sz="800" dirty="0" err="1" smtClean="0">
                <a:solidFill>
                  <a:schemeClr val="tx1"/>
                </a:solidFill>
                <a:latin typeface="+mn-ea"/>
              </a:rPr>
              <a:t>む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ts val="2500"/>
              </a:lnSpc>
            </a:pPr>
            <a:r>
              <a:rPr lang="ja-JP" altLang="en-US" sz="24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　　　多重債務に陥らないために</a:t>
            </a:r>
            <a:endParaRPr lang="ja-JP" altLang="en-US" sz="2400" dirty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32655" y="1259580"/>
            <a:ext cx="6186843" cy="677716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800"/>
              </a:lnSpc>
            </a:pPr>
            <a:r>
              <a:rPr lang="en-US" altLang="ja-JP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【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ワーク５</a:t>
            </a:r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】</a:t>
            </a:r>
            <a:endParaRPr lang="en-US" altLang="ja-JP" dirty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か　　　　　　 まえ                    いち　ど　かんが　</a:t>
            </a:r>
          </a:p>
          <a:p>
            <a:pPr>
              <a:lnSpc>
                <a:spcPts val="1800"/>
              </a:lnSpc>
            </a:pP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借りる前にもう一度考えてみましょう。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6" name="角丸四角形 5"/>
          <p:cNvSpPr/>
          <p:nvPr/>
        </p:nvSpPr>
        <p:spPr>
          <a:xfrm>
            <a:off x="332653" y="7700423"/>
            <a:ext cx="6186843" cy="80595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ja-JP" sz="1100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ja-JP" altLang="en-US" dirty="0">
              <a:solidFill>
                <a:schemeClr val="tx1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44" t="61721" r="41119" b="13948"/>
          <a:stretch/>
        </p:blipFill>
        <p:spPr bwMode="auto">
          <a:xfrm>
            <a:off x="2426369" y="3563888"/>
            <a:ext cx="2060612" cy="1667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円形吹き出し 4"/>
          <p:cNvSpPr/>
          <p:nvPr/>
        </p:nvSpPr>
        <p:spPr>
          <a:xfrm>
            <a:off x="22017" y="2070805"/>
            <a:ext cx="2247007" cy="1440160"/>
          </a:xfrm>
          <a:prstGeom prst="wedgeEllipseCallout">
            <a:avLst>
              <a:gd name="adj1" fmla="val 46254"/>
              <a:gd name="adj2" fmla="val 493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kumimoji="1" lang="en-US" altLang="ja-JP" sz="24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円形吹き出し 7"/>
          <p:cNvSpPr/>
          <p:nvPr/>
        </p:nvSpPr>
        <p:spPr>
          <a:xfrm>
            <a:off x="2347124" y="2082488"/>
            <a:ext cx="2157902" cy="1440160"/>
          </a:xfrm>
          <a:prstGeom prst="wedgeEllipseCallout">
            <a:avLst>
              <a:gd name="adj1" fmla="val -15939"/>
              <a:gd name="adj2" fmla="val 6130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1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円形吹き出し 8"/>
          <p:cNvSpPr/>
          <p:nvPr/>
        </p:nvSpPr>
        <p:spPr>
          <a:xfrm>
            <a:off x="4611013" y="2082488"/>
            <a:ext cx="2130355" cy="1440160"/>
          </a:xfrm>
          <a:prstGeom prst="wedgeEllipseCallout">
            <a:avLst>
              <a:gd name="adj1" fmla="val -15939"/>
              <a:gd name="adj2" fmla="val 6130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1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円形吹き出し 9"/>
          <p:cNvSpPr/>
          <p:nvPr/>
        </p:nvSpPr>
        <p:spPr>
          <a:xfrm>
            <a:off x="38041" y="3644474"/>
            <a:ext cx="2309083" cy="1440160"/>
          </a:xfrm>
          <a:prstGeom prst="wedgeEllipseCallout">
            <a:avLst>
              <a:gd name="adj1" fmla="val 46254"/>
              <a:gd name="adj2" fmla="val 493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1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円形吹き出し 10"/>
          <p:cNvSpPr/>
          <p:nvPr/>
        </p:nvSpPr>
        <p:spPr>
          <a:xfrm>
            <a:off x="4468106" y="3715874"/>
            <a:ext cx="2254387" cy="1399175"/>
          </a:xfrm>
          <a:prstGeom prst="wedgeEllipseCallout">
            <a:avLst>
              <a:gd name="adj1" fmla="val -50845"/>
              <a:gd name="adj2" fmla="val -5011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ja-JP" sz="1600" dirty="0" smtClean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336404" y="7161309"/>
            <a:ext cx="6186843" cy="507035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かね　　　かえ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お金を返せないとどうなるでしょうか？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332653" y="5289101"/>
            <a:ext cx="6186843" cy="461813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　　　　　　　　　　　　　　　　　　おと　　　　　　</a:t>
            </a:r>
            <a:r>
              <a:rPr lang="ja-JP" altLang="en-US" sz="800" dirty="0" err="1" smtClean="0">
                <a:solidFill>
                  <a:schemeClr val="tx1"/>
                </a:solidFill>
                <a:latin typeface="+mn-ea"/>
              </a:rPr>
              <a:t>あな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クレジットカードの落とし穴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4718502" y="2321749"/>
            <a:ext cx="18584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 dirty="0">
                <a:solidFill>
                  <a:srgbClr val="FF0000"/>
                </a:solidFill>
                <a:latin typeface="+mn-ea"/>
              </a:rPr>
              <a:t>金利</a:t>
            </a:r>
            <a:r>
              <a:rPr lang="ja-JP" altLang="en-US" sz="1600" dirty="0" smtClean="0">
                <a:latin typeface="+mn-ea"/>
              </a:rPr>
              <a:t>は</a:t>
            </a:r>
            <a:endParaRPr lang="en-US" altLang="ja-JP" sz="1600" dirty="0">
              <a:latin typeface="+mn-ea"/>
            </a:endParaRPr>
          </a:p>
          <a:p>
            <a:pPr algn="ctr"/>
            <a:r>
              <a:rPr lang="ja-JP" altLang="en-US" sz="1600" dirty="0">
                <a:latin typeface="+mn-ea"/>
              </a:rPr>
              <a:t>どのくらい</a:t>
            </a:r>
            <a:r>
              <a:rPr lang="ja-JP" altLang="en-US" sz="1600" dirty="0" smtClean="0">
                <a:latin typeface="+mn-ea"/>
              </a:rPr>
              <a:t>に</a:t>
            </a:r>
            <a:endParaRPr lang="en-US" altLang="ja-JP" sz="1600" dirty="0">
              <a:latin typeface="+mn-ea"/>
            </a:endParaRPr>
          </a:p>
          <a:p>
            <a:pPr algn="ctr"/>
            <a:r>
              <a:rPr lang="ja-JP" altLang="en-US" sz="1600" dirty="0" smtClean="0">
                <a:latin typeface="+mn-ea"/>
              </a:rPr>
              <a:t>なります</a:t>
            </a:r>
            <a:r>
              <a:rPr lang="ja-JP" altLang="en-US" sz="1600" dirty="0">
                <a:latin typeface="+mn-ea"/>
              </a:rPr>
              <a:t>か</a:t>
            </a:r>
            <a:r>
              <a:rPr lang="ja-JP" altLang="en-US" sz="1600" dirty="0" smtClean="0">
                <a:latin typeface="+mn-ea"/>
              </a:rPr>
              <a:t>？</a:t>
            </a:r>
            <a:endParaRPr lang="ja-JP" altLang="en-US" sz="1600" dirty="0">
              <a:latin typeface="+mn-ea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6054" y="2267692"/>
            <a:ext cx="2232251" cy="1115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300"/>
              </a:spcAft>
            </a:pPr>
            <a:r>
              <a:rPr lang="ja-JP" altLang="en-US" sz="1600" dirty="0">
                <a:latin typeface="+mn-ea"/>
              </a:rPr>
              <a:t>それは本当</a:t>
            </a:r>
            <a:r>
              <a:rPr lang="ja-JP" altLang="en-US" sz="1600" dirty="0" smtClean="0">
                <a:latin typeface="+mn-ea"/>
              </a:rPr>
              <a:t>に</a:t>
            </a:r>
            <a:endParaRPr lang="en-US" altLang="ja-JP" sz="2400" b="1" dirty="0">
              <a:latin typeface="+mn-ea"/>
            </a:endParaRPr>
          </a:p>
          <a:p>
            <a:pPr algn="ctr"/>
            <a:r>
              <a:rPr lang="ja-JP" altLang="en-US" sz="2400" b="1" dirty="0" smtClean="0">
                <a:solidFill>
                  <a:srgbClr val="FF0000"/>
                </a:solidFill>
                <a:latin typeface="+mn-ea"/>
              </a:rPr>
              <a:t>必要</a:t>
            </a:r>
            <a:r>
              <a:rPr lang="ja-JP" altLang="en-US" sz="2400" b="1" dirty="0">
                <a:solidFill>
                  <a:srgbClr val="FF0000"/>
                </a:solidFill>
                <a:latin typeface="+mn-ea"/>
              </a:rPr>
              <a:t>な</a:t>
            </a:r>
            <a:endParaRPr lang="en-US" altLang="ja-JP" sz="2400" b="1" dirty="0">
              <a:solidFill>
                <a:srgbClr val="FF0000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ja-JP" altLang="en-US" sz="1600" dirty="0" smtClean="0">
                <a:latin typeface="+mn-ea"/>
              </a:rPr>
              <a:t>モノ</a:t>
            </a:r>
            <a:r>
              <a:rPr lang="ja-JP" altLang="en-US" sz="1600" dirty="0">
                <a:latin typeface="+mn-ea"/>
              </a:rPr>
              <a:t>（お金）ですか？</a:t>
            </a: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2453111" y="2408269"/>
            <a:ext cx="1984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dirty="0" smtClean="0">
                <a:latin typeface="+mn-ea"/>
              </a:rPr>
              <a:t>今すぐ</a:t>
            </a:r>
            <a:r>
              <a:rPr lang="ja-JP" altLang="en-US" sz="2400" b="1" dirty="0">
                <a:solidFill>
                  <a:srgbClr val="FF0000"/>
                </a:solidFill>
                <a:latin typeface="+mn-ea"/>
              </a:rPr>
              <a:t>必要</a:t>
            </a:r>
            <a:r>
              <a:rPr lang="ja-JP" altLang="en-US" sz="2400" b="1" dirty="0" smtClean="0">
                <a:solidFill>
                  <a:srgbClr val="FF0000"/>
                </a:solidFill>
                <a:latin typeface="+mn-ea"/>
              </a:rPr>
              <a:t>な</a:t>
            </a:r>
            <a:endParaRPr lang="en-US" altLang="ja-JP" sz="2400" b="1" dirty="0" smtClean="0">
              <a:solidFill>
                <a:srgbClr val="FF0000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ja-JP" altLang="en-US" sz="1600" dirty="0" smtClean="0">
                <a:latin typeface="+mn-ea"/>
              </a:rPr>
              <a:t>モノ</a:t>
            </a:r>
            <a:r>
              <a:rPr lang="ja-JP" altLang="en-US" sz="1600" dirty="0">
                <a:latin typeface="+mn-ea"/>
              </a:rPr>
              <a:t>（お金）ですか</a:t>
            </a:r>
            <a:r>
              <a:rPr lang="ja-JP" altLang="en-US" sz="1600" dirty="0" smtClean="0">
                <a:latin typeface="+mn-ea"/>
              </a:rPr>
              <a:t>？</a:t>
            </a:r>
            <a:endParaRPr lang="ja-JP" altLang="en-US" sz="1600" dirty="0">
              <a:latin typeface="+mn-ea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38041" y="3851920"/>
            <a:ext cx="22322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dirty="0" smtClean="0">
                <a:latin typeface="+mn-ea"/>
              </a:rPr>
              <a:t>自分の</a:t>
            </a:r>
            <a:r>
              <a:rPr lang="ja-JP" altLang="en-US" sz="2400" b="1" dirty="0">
                <a:solidFill>
                  <a:srgbClr val="FF0000"/>
                </a:solidFill>
                <a:latin typeface="+mn-ea"/>
              </a:rPr>
              <a:t>収入</a:t>
            </a:r>
            <a:r>
              <a:rPr lang="ja-JP" altLang="en-US" sz="1600" dirty="0" smtClean="0">
                <a:latin typeface="+mn-ea"/>
              </a:rPr>
              <a:t>で</a:t>
            </a:r>
            <a:endParaRPr lang="en-US" altLang="ja-JP" sz="1600" dirty="0" smtClean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ja-JP" altLang="en-US" sz="1600" dirty="0" smtClean="0">
                <a:latin typeface="+mn-ea"/>
              </a:rPr>
              <a:t>きちんと</a:t>
            </a:r>
            <a:r>
              <a:rPr lang="ja-JP" altLang="en-US" sz="1600" dirty="0">
                <a:latin typeface="+mn-ea"/>
              </a:rPr>
              <a:t>返済</a:t>
            </a:r>
            <a:r>
              <a:rPr lang="ja-JP" altLang="en-US" sz="1600" dirty="0" smtClean="0">
                <a:latin typeface="+mn-ea"/>
              </a:rPr>
              <a:t>して</a:t>
            </a:r>
            <a:endParaRPr lang="en-US" altLang="ja-JP" sz="1600" dirty="0" smtClean="0">
              <a:latin typeface="+mn-ea"/>
            </a:endParaRPr>
          </a:p>
          <a:p>
            <a:pPr algn="ctr"/>
            <a:r>
              <a:rPr lang="ja-JP" altLang="en-US" sz="1600" dirty="0" smtClean="0">
                <a:latin typeface="+mn-ea"/>
              </a:rPr>
              <a:t>いけます</a:t>
            </a:r>
            <a:r>
              <a:rPr lang="ja-JP" altLang="en-US" sz="1600" dirty="0">
                <a:latin typeface="+mn-ea"/>
              </a:rPr>
              <a:t>か</a:t>
            </a:r>
            <a:r>
              <a:rPr lang="ja-JP" altLang="en-US" sz="1600" dirty="0" smtClean="0">
                <a:latin typeface="+mn-ea"/>
              </a:rPr>
              <a:t>？</a:t>
            </a:r>
            <a:endParaRPr lang="ja-JP" altLang="en-US" sz="1600" dirty="0">
              <a:latin typeface="+mn-ea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1032967" y="2196316"/>
            <a:ext cx="827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ほん　とう</a:t>
            </a:r>
            <a:r>
              <a:rPr kumimoji="1" lang="ja-JP" altLang="en-US" sz="800" dirty="0" smtClean="0">
                <a:latin typeface="+mn-ea"/>
              </a:rPr>
              <a:t>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452230" y="3779912"/>
            <a:ext cx="61451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じ　ぶん　　　しゅう　にゅう　　　　　　　　　　　　　　　　　　　　　　　　　　　　　　　　　　　　　　　　　　　　　　　しゃっ　きん　　　　へん さい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836712" y="2916396"/>
            <a:ext cx="5040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か</a:t>
            </a:r>
            <a:r>
              <a:rPr lang="ja-JP" altLang="en-US" sz="800" dirty="0">
                <a:latin typeface="+mn-ea"/>
              </a:rPr>
              <a:t>ね</a:t>
            </a:r>
            <a:r>
              <a:rPr kumimoji="1" lang="ja-JP" altLang="en-US" sz="800" dirty="0" smtClean="0">
                <a:latin typeface="+mn-ea"/>
              </a:rPr>
              <a:t>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3140968" y="2750969"/>
            <a:ext cx="5040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か</a:t>
            </a:r>
            <a:r>
              <a:rPr lang="ja-JP" altLang="en-US" sz="800" dirty="0">
                <a:latin typeface="+mn-ea"/>
              </a:rPr>
              <a:t>ね</a:t>
            </a:r>
            <a:r>
              <a:rPr kumimoji="1" lang="ja-JP" altLang="en-US" sz="800" dirty="0" smtClean="0">
                <a:latin typeface="+mn-ea"/>
              </a:rPr>
              <a:t>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308214" y="4191842"/>
            <a:ext cx="61451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　　　　へん　さい　　　　　　　　　　　　　　　　　　　　　　　　　　　　　　　　　　　　　　　　　　　　　　　　　　　　　　　　　しゃっ　きん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4486981" y="3880322"/>
            <a:ext cx="22322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 dirty="0" smtClean="0">
                <a:solidFill>
                  <a:srgbClr val="FF0000"/>
                </a:solidFill>
                <a:latin typeface="+mn-ea"/>
              </a:rPr>
              <a:t>借金</a:t>
            </a:r>
            <a:r>
              <a:rPr lang="ja-JP" altLang="en-US" sz="1600" dirty="0" smtClean="0">
                <a:latin typeface="+mn-ea"/>
              </a:rPr>
              <a:t>を返済する</a:t>
            </a:r>
            <a:endParaRPr lang="en-US" altLang="ja-JP" sz="1600" dirty="0" smtClean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ja-JP" altLang="en-US" sz="1600" dirty="0" smtClean="0">
                <a:latin typeface="+mn-ea"/>
              </a:rPr>
              <a:t>ための借金では</a:t>
            </a:r>
            <a:endParaRPr lang="en-US" altLang="ja-JP" sz="1600" dirty="0" smtClean="0">
              <a:latin typeface="+mn-ea"/>
            </a:endParaRPr>
          </a:p>
          <a:p>
            <a:pPr algn="ctr"/>
            <a:r>
              <a:rPr lang="ja-JP" altLang="en-US" sz="1600" dirty="0" smtClean="0">
                <a:latin typeface="+mn-ea"/>
              </a:rPr>
              <a:t>ないです</a:t>
            </a:r>
            <a:r>
              <a:rPr lang="ja-JP" altLang="en-US" sz="1600" dirty="0">
                <a:latin typeface="+mn-ea"/>
              </a:rPr>
              <a:t>か</a:t>
            </a:r>
            <a:r>
              <a:rPr lang="ja-JP" altLang="en-US" sz="1600" dirty="0" smtClean="0">
                <a:latin typeface="+mn-ea"/>
              </a:rPr>
              <a:t>？</a:t>
            </a:r>
            <a:endParaRPr lang="ja-JP" altLang="en-US" sz="1600" dirty="0">
              <a:latin typeface="+mn-ea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364761" y="5755696"/>
            <a:ext cx="536849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　　　　　　　　　　　　　　　　　つか　　　　　　　　　　　　　　しゃっ　きん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331090" y="5833638"/>
            <a:ext cx="6186842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kumimoji="1" lang="ja-JP" altLang="en-US" sz="1600" dirty="0" smtClean="0">
                <a:latin typeface="+mn-ea"/>
              </a:rPr>
              <a:t>★クレジットカードを使うことは</a:t>
            </a:r>
            <a:r>
              <a:rPr lang="ja-JP" altLang="en-US" sz="2400" b="1" dirty="0">
                <a:latin typeface="+mn-ea"/>
              </a:rPr>
              <a:t>　</a:t>
            </a:r>
            <a:r>
              <a:rPr lang="ja-JP" altLang="en-US" sz="2400" b="1" dirty="0" smtClean="0">
                <a:solidFill>
                  <a:srgbClr val="FF0000"/>
                </a:solidFill>
                <a:latin typeface="+mn-ea"/>
              </a:rPr>
              <a:t>借金</a:t>
            </a:r>
            <a:r>
              <a:rPr lang="ja-JP" altLang="en-US" sz="2400" b="1" dirty="0" smtClean="0">
                <a:latin typeface="+mn-ea"/>
              </a:rPr>
              <a:t>　</a:t>
            </a:r>
            <a:r>
              <a:rPr kumimoji="1" lang="ja-JP" altLang="en-US" sz="1600" dirty="0" smtClean="0">
                <a:latin typeface="+mn-ea"/>
              </a:rPr>
              <a:t>です。</a:t>
            </a:r>
            <a:endParaRPr kumimoji="1" lang="en-US" altLang="ja-JP" sz="1600" dirty="0" smtClean="0">
              <a:latin typeface="+mn-ea"/>
            </a:endParaRPr>
          </a:p>
          <a:p>
            <a:pPr>
              <a:spcAft>
                <a:spcPts val="300"/>
              </a:spcAft>
            </a:pPr>
            <a:r>
              <a:rPr lang="ja-JP" altLang="en-US" sz="1600" dirty="0" smtClean="0">
                <a:latin typeface="+mn-ea"/>
              </a:rPr>
              <a:t>　後でお金を　</a:t>
            </a:r>
            <a:r>
              <a:rPr lang="ja-JP" altLang="en-US" sz="2400" b="1" dirty="0" smtClean="0">
                <a:solidFill>
                  <a:srgbClr val="FF0000"/>
                </a:solidFill>
                <a:latin typeface="+mn-ea"/>
              </a:rPr>
              <a:t>支払う</a:t>
            </a:r>
            <a:r>
              <a:rPr lang="ja-JP" altLang="en-US" sz="2400" b="1" dirty="0" smtClean="0">
                <a:latin typeface="+mn-ea"/>
              </a:rPr>
              <a:t>　</a:t>
            </a:r>
            <a:r>
              <a:rPr lang="ja-JP" altLang="en-US" sz="1600" dirty="0" smtClean="0">
                <a:latin typeface="+mn-ea"/>
              </a:rPr>
              <a:t>必要があります。</a:t>
            </a:r>
            <a:endParaRPr kumimoji="1" lang="en-US" altLang="ja-JP" sz="1600" dirty="0" smtClean="0">
              <a:latin typeface="+mn-ea"/>
            </a:endParaRPr>
          </a:p>
          <a:p>
            <a:r>
              <a:rPr lang="ja-JP" altLang="en-US" sz="1600" dirty="0" smtClean="0">
                <a:latin typeface="+mn-ea"/>
              </a:rPr>
              <a:t>★クレジットカードでお金を借りると</a:t>
            </a:r>
            <a:r>
              <a:rPr lang="ja-JP" altLang="en-US" sz="2400" b="1" dirty="0" smtClean="0">
                <a:solidFill>
                  <a:srgbClr val="FF0000"/>
                </a:solidFill>
                <a:latin typeface="+mn-ea"/>
              </a:rPr>
              <a:t>手数料</a:t>
            </a:r>
            <a:r>
              <a:rPr lang="ja-JP" altLang="en-US" sz="1600" dirty="0" smtClean="0">
                <a:latin typeface="+mn-ea"/>
              </a:rPr>
              <a:t>がかかる場合があります。</a:t>
            </a:r>
            <a:endParaRPr kumimoji="1" lang="en-US" altLang="ja-JP" sz="1600" dirty="0" smtClean="0">
              <a:latin typeface="+mn-ea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364760" y="6170513"/>
            <a:ext cx="536849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あと　　　　　 かね　　　　　　し　　　は</a:t>
            </a:r>
            <a:r>
              <a:rPr lang="ja-JP" altLang="en-US" sz="800" dirty="0" err="1" smtClean="0">
                <a:latin typeface="+mn-ea"/>
              </a:rPr>
              <a:t>ら</a:t>
            </a:r>
            <a:r>
              <a:rPr lang="ja-JP" altLang="en-US" sz="800" dirty="0" smtClean="0">
                <a:latin typeface="+mn-ea"/>
              </a:rPr>
              <a:t>　　　　　　　ひつ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よう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300588" y="6588224"/>
            <a:ext cx="536849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　　　　　　　　　　　　　　　　　　　　　 かね　　　か　　　　　　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て　　すう　　りょう　　　　　　　　　　　　</a:t>
            </a:r>
            <a:r>
              <a:rPr kumimoji="1" lang="ja-JP" altLang="en-US" sz="800" dirty="0" smtClean="0">
                <a:latin typeface="+mn-ea"/>
              </a:rPr>
              <a:t>ば　あい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736674" y="2484348"/>
            <a:ext cx="827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 dirty="0" smtClean="0">
                <a:latin typeface="+mn-ea"/>
              </a:rPr>
              <a:t>ひつ　よう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3297967" y="2301753"/>
            <a:ext cx="827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 dirty="0" smtClean="0">
                <a:latin typeface="+mn-ea"/>
              </a:rPr>
              <a:t>ひつ　よう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39" name="テキスト ボックス 38"/>
          <p:cNvSpPr txBox="1"/>
          <p:nvPr/>
        </p:nvSpPr>
        <p:spPr>
          <a:xfrm>
            <a:off x="5237338" y="2217537"/>
            <a:ext cx="827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きん　　り</a:t>
            </a:r>
            <a:r>
              <a:rPr kumimoji="1" lang="ja-JP" altLang="en-US" sz="800" dirty="0" smtClean="0">
                <a:latin typeface="+mn-ea"/>
              </a:rPr>
              <a:t>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40" name="円/楕円 39"/>
          <p:cNvSpPr/>
          <p:nvPr/>
        </p:nvSpPr>
        <p:spPr>
          <a:xfrm rot="20790872">
            <a:off x="206948" y="140883"/>
            <a:ext cx="1754402" cy="97228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【</a:t>
            </a:r>
            <a:r>
              <a:rPr kumimoji="1" lang="ja-JP" altLang="en-US" dirty="0" smtClean="0">
                <a:solidFill>
                  <a:schemeClr val="tx1"/>
                </a:solidFill>
              </a:rPr>
              <a:t>ワーク５</a:t>
            </a:r>
            <a:r>
              <a:rPr kumimoji="1" lang="en-US" altLang="ja-JP" dirty="0" smtClean="0">
                <a:solidFill>
                  <a:schemeClr val="tx1"/>
                </a:solidFill>
              </a:rPr>
              <a:t>】</a:t>
            </a:r>
            <a:r>
              <a:rPr kumimoji="1" lang="ja-JP" altLang="en-US" dirty="0" smtClean="0">
                <a:solidFill>
                  <a:schemeClr val="tx1"/>
                </a:solidFill>
              </a:rPr>
              <a:t>の答え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1" name="円/楕円 40"/>
          <p:cNvSpPr/>
          <p:nvPr/>
        </p:nvSpPr>
        <p:spPr>
          <a:xfrm>
            <a:off x="5949280" y="8604448"/>
            <a:ext cx="576064" cy="36004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smtClean="0">
                <a:solidFill>
                  <a:schemeClr val="tx1"/>
                </a:solidFill>
              </a:rPr>
              <a:t>13</a:t>
            </a:r>
            <a:endParaRPr kumimoji="1" lang="ja-JP" altLang="en-US" sz="1400" b="1" dirty="0">
              <a:solidFill>
                <a:schemeClr val="tx1"/>
              </a:solidFill>
            </a:endParaRPr>
          </a:p>
        </p:txBody>
      </p:sp>
      <p:sp>
        <p:nvSpPr>
          <p:cNvPr id="42" name="テキスト ボックス 41"/>
          <p:cNvSpPr txBox="1"/>
          <p:nvPr/>
        </p:nvSpPr>
        <p:spPr>
          <a:xfrm>
            <a:off x="2989483" y="35496"/>
            <a:ext cx="374441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　　　　　　　しょうひしゃ　　　　　　　ちゅうい　　</a:t>
            </a:r>
            <a:endParaRPr kumimoji="1" lang="en-US" altLang="ja-JP" sz="7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r"/>
            <a:r>
              <a:rPr kumimoji="1" lang="ja-JP" altLang="en-US" sz="1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「消費者トラブルにご注意！」ワークシート</a:t>
            </a:r>
            <a:endParaRPr kumimoji="1"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3175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角丸四角形 4"/>
          <p:cNvSpPr/>
          <p:nvPr/>
        </p:nvSpPr>
        <p:spPr>
          <a:xfrm>
            <a:off x="340824" y="256668"/>
            <a:ext cx="6186843" cy="50930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ja-JP" altLang="en-US" sz="24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クーリング・オフと</a:t>
            </a:r>
            <a:r>
              <a:rPr lang="ja-JP" altLang="en-US" sz="24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は</a:t>
            </a:r>
          </a:p>
        </p:txBody>
      </p:sp>
      <p:sp>
        <p:nvSpPr>
          <p:cNvPr id="6" name="正方形/長方形 5"/>
          <p:cNvSpPr/>
          <p:nvPr/>
        </p:nvSpPr>
        <p:spPr>
          <a:xfrm>
            <a:off x="343237" y="2843808"/>
            <a:ext cx="6186843" cy="723528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　　　　　　　　　　　　　　　　　　　　　　　　　　　　かんが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1800"/>
              </a:lnSpc>
            </a:pPr>
            <a:r>
              <a:rPr lang="ja-JP" altLang="en-US" sz="16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★クーリング・オフができるか考えてみましょう。</a:t>
            </a:r>
            <a:endParaRPr lang="en-US" altLang="ja-JP" sz="1600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　　　　ば　あい　　　　　　　　　　　　　　　　　　　　 　ば　あい　　　　　　　　　　い</a:t>
            </a:r>
            <a:r>
              <a:rPr lang="ja-JP" altLang="en-US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>
              <a:lnSpc>
                <a:spcPts val="1800"/>
              </a:lnSpc>
            </a:pPr>
            <a:r>
              <a:rPr lang="ja-JP" altLang="en-US" sz="16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r>
              <a:rPr lang="ja-JP" altLang="en-US" sz="16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 できる場合は</a:t>
            </a:r>
            <a:r>
              <a:rPr lang="ja-JP" altLang="en-US" sz="1600" dirty="0" err="1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〇</a:t>
            </a:r>
            <a:r>
              <a:rPr lang="ja-JP" altLang="en-US" sz="16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、できない場合は</a:t>
            </a:r>
            <a:r>
              <a:rPr lang="en-US" altLang="ja-JP" sz="16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×</a:t>
            </a:r>
            <a:r>
              <a:rPr lang="ja-JP" altLang="en-US" sz="16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を入れましょう。</a:t>
            </a:r>
            <a:endParaRPr lang="en-US" altLang="ja-JP" sz="1600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353159" y="1514455"/>
            <a:ext cx="6186842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 smtClean="0">
                <a:latin typeface="+mn-ea"/>
              </a:rPr>
              <a:t>★買うことを考えてない時に、突然</a:t>
            </a:r>
            <a:r>
              <a:rPr lang="ja-JP" altLang="en-US" sz="1600" dirty="0" smtClean="0">
                <a:latin typeface="+mn-ea"/>
              </a:rPr>
              <a:t>勧誘されて購入した商品やサービス</a:t>
            </a:r>
            <a:endParaRPr lang="en-US" altLang="ja-JP" sz="1600" dirty="0" smtClean="0">
              <a:latin typeface="+mn-ea"/>
            </a:endParaRPr>
          </a:p>
          <a:p>
            <a:r>
              <a:rPr lang="ja-JP" altLang="en-US" sz="1600" dirty="0">
                <a:latin typeface="+mn-ea"/>
              </a:rPr>
              <a:t>　</a:t>
            </a:r>
            <a:r>
              <a:rPr lang="ja-JP" altLang="en-US" sz="1600" dirty="0" smtClean="0">
                <a:latin typeface="+mn-ea"/>
              </a:rPr>
              <a:t> の契約を</a:t>
            </a:r>
            <a:r>
              <a:rPr kumimoji="1" lang="ja-JP" altLang="en-US" sz="1600" dirty="0" smtClean="0">
                <a:latin typeface="+mn-ea"/>
              </a:rPr>
              <a:t>やめたい時、　</a:t>
            </a:r>
            <a:r>
              <a:rPr lang="ja-JP" altLang="en-US" sz="2400" b="1" dirty="0" smtClean="0">
                <a:solidFill>
                  <a:srgbClr val="FF0000"/>
                </a:solidFill>
                <a:latin typeface="+mn-ea"/>
              </a:rPr>
              <a:t>クーリング・オフ　</a:t>
            </a:r>
            <a:r>
              <a:rPr kumimoji="1" lang="ja-JP" altLang="en-US" sz="1600" dirty="0" smtClean="0">
                <a:latin typeface="+mn-ea"/>
              </a:rPr>
              <a:t>の制度があります。</a:t>
            </a:r>
            <a:endParaRPr kumimoji="1" lang="en-US" altLang="ja-JP" sz="1600" dirty="0" smtClean="0">
              <a:latin typeface="+mn-ea"/>
            </a:endParaRPr>
          </a:p>
          <a:p>
            <a:pPr>
              <a:lnSpc>
                <a:spcPts val="3000"/>
              </a:lnSpc>
            </a:pPr>
            <a:r>
              <a:rPr lang="ja-JP" altLang="en-US" sz="1600" dirty="0" smtClean="0">
                <a:latin typeface="+mn-ea"/>
              </a:rPr>
              <a:t>★契約書面を受け取った日から　</a:t>
            </a:r>
            <a:r>
              <a:rPr lang="ja-JP" altLang="en-US" sz="2400" b="1" dirty="0" smtClean="0">
                <a:solidFill>
                  <a:srgbClr val="FF0000"/>
                </a:solidFill>
                <a:latin typeface="+mn-ea"/>
              </a:rPr>
              <a:t>８</a:t>
            </a:r>
            <a:r>
              <a:rPr lang="ja-JP" altLang="en-US" sz="2400" b="1" dirty="0" smtClean="0">
                <a:latin typeface="+mn-ea"/>
              </a:rPr>
              <a:t>　</a:t>
            </a:r>
            <a:r>
              <a:rPr lang="ja-JP" altLang="en-US" sz="1600" dirty="0" smtClean="0">
                <a:latin typeface="+mn-ea"/>
              </a:rPr>
              <a:t>日または　</a:t>
            </a:r>
            <a:r>
              <a:rPr lang="ja-JP" altLang="en-US" sz="2400" b="1" dirty="0" smtClean="0">
                <a:solidFill>
                  <a:srgbClr val="FF0000"/>
                </a:solidFill>
                <a:latin typeface="+mn-ea"/>
              </a:rPr>
              <a:t>２０</a:t>
            </a:r>
            <a:r>
              <a:rPr lang="ja-JP" altLang="en-US" sz="2400" b="1" dirty="0" smtClean="0">
                <a:latin typeface="+mn-ea"/>
              </a:rPr>
              <a:t>　</a:t>
            </a:r>
            <a:r>
              <a:rPr lang="ja-JP" altLang="en-US" sz="1600" dirty="0" smtClean="0">
                <a:latin typeface="+mn-ea"/>
              </a:rPr>
              <a:t>日以内で</a:t>
            </a:r>
            <a:endParaRPr lang="en-US" altLang="ja-JP" sz="1600" dirty="0" smtClean="0">
              <a:latin typeface="+mn-ea"/>
            </a:endParaRPr>
          </a:p>
          <a:p>
            <a:r>
              <a:rPr lang="ja-JP" altLang="en-US" sz="1600" dirty="0">
                <a:latin typeface="+mn-ea"/>
              </a:rPr>
              <a:t>　</a:t>
            </a:r>
            <a:r>
              <a:rPr lang="ja-JP" altLang="en-US" sz="1600" dirty="0" smtClean="0">
                <a:latin typeface="+mn-ea"/>
              </a:rPr>
              <a:t> あれば、消費者が一方的に契約を取り消すことができます。</a:t>
            </a:r>
            <a:endParaRPr kumimoji="1" lang="en-US" altLang="ja-JP" sz="1600" dirty="0" smtClean="0">
              <a:latin typeface="+mn-ea"/>
            </a:endParaRP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320806" y="3664212"/>
            <a:ext cx="6186842" cy="3811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ja-JP" altLang="en-US" sz="2400" b="1" dirty="0" smtClean="0">
                <a:latin typeface="+mn-ea"/>
              </a:rPr>
              <a:t>（</a:t>
            </a:r>
            <a:r>
              <a:rPr lang="en-US" altLang="ja-JP" sz="2400" b="1" dirty="0">
                <a:solidFill>
                  <a:srgbClr val="FF0000"/>
                </a:solidFill>
                <a:latin typeface="+mn-ea"/>
              </a:rPr>
              <a:t>×</a:t>
            </a:r>
            <a:r>
              <a:rPr lang="ja-JP" altLang="en-US" sz="2400" b="1" dirty="0" smtClean="0">
                <a:latin typeface="+mn-ea"/>
              </a:rPr>
              <a:t>）</a:t>
            </a:r>
            <a:r>
              <a:rPr lang="ja-JP" altLang="en-US" sz="1600" dirty="0" smtClean="0">
                <a:latin typeface="+mn-ea"/>
              </a:rPr>
              <a:t>①自分でお店に行って洋服を買ったが、家に帰ると同じような</a:t>
            </a:r>
            <a:endParaRPr lang="en-US" altLang="ja-JP" sz="1600" dirty="0" smtClean="0">
              <a:latin typeface="+mn-ea"/>
            </a:endParaRPr>
          </a:p>
          <a:p>
            <a:pPr>
              <a:lnSpc>
                <a:spcPts val="2400"/>
              </a:lnSpc>
            </a:pPr>
            <a:r>
              <a:rPr lang="ja-JP" altLang="en-US" sz="1600" dirty="0">
                <a:latin typeface="+mn-ea"/>
              </a:rPr>
              <a:t>　</a:t>
            </a:r>
            <a:r>
              <a:rPr lang="ja-JP" altLang="en-US" sz="1600" dirty="0" smtClean="0">
                <a:latin typeface="+mn-ea"/>
              </a:rPr>
              <a:t>　　　　　</a:t>
            </a:r>
            <a:r>
              <a:rPr lang="ja-JP" altLang="en-US" sz="1600" dirty="0">
                <a:latin typeface="+mn-ea"/>
              </a:rPr>
              <a:t>洋服</a:t>
            </a:r>
            <a:r>
              <a:rPr lang="ja-JP" altLang="en-US" sz="1600" dirty="0" smtClean="0">
                <a:latin typeface="+mn-ea"/>
              </a:rPr>
              <a:t>を持っていたので返したい。</a:t>
            </a:r>
            <a:endParaRPr lang="en-US" altLang="ja-JP" sz="1600" dirty="0" smtClean="0"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en-US" altLang="ja-JP" sz="1600" dirty="0" smtClean="0">
                <a:solidFill>
                  <a:srgbClr val="FF0000"/>
                </a:solidFill>
                <a:latin typeface="+mn-ea"/>
              </a:rPr>
              <a:t>		</a:t>
            </a:r>
            <a:r>
              <a:rPr lang="ja-JP" altLang="en-US" sz="1600" dirty="0" smtClean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ja-JP" sz="1600" dirty="0" smtClean="0">
                <a:solidFill>
                  <a:srgbClr val="FF0000"/>
                </a:solidFill>
                <a:latin typeface="+mn-ea"/>
              </a:rPr>
              <a:t>	</a:t>
            </a:r>
            <a:r>
              <a:rPr lang="ja-JP" altLang="en-US" sz="1200" b="1" dirty="0" smtClean="0">
                <a:solidFill>
                  <a:srgbClr val="FF0000"/>
                </a:solidFill>
                <a:latin typeface="+mn-ea"/>
              </a:rPr>
              <a:t>→</a:t>
            </a:r>
            <a:r>
              <a:rPr lang="ja-JP" altLang="en-US" sz="1200" b="1" dirty="0">
                <a:solidFill>
                  <a:srgbClr val="FF0000"/>
                </a:solidFill>
                <a:latin typeface="+mn-ea"/>
              </a:rPr>
              <a:t>　店舗での購入はクーリング・オフができません</a:t>
            </a:r>
            <a:endParaRPr lang="en-US" altLang="ja-JP" sz="1200" b="1" dirty="0" smtClean="0">
              <a:latin typeface="+mn-ea"/>
            </a:endParaRPr>
          </a:p>
          <a:p>
            <a:pPr>
              <a:lnSpc>
                <a:spcPts val="2200"/>
              </a:lnSpc>
            </a:pPr>
            <a:r>
              <a:rPr lang="ja-JP" altLang="en-US" sz="2400" b="1" dirty="0" smtClean="0">
                <a:latin typeface="+mn-ea"/>
              </a:rPr>
              <a:t>（</a:t>
            </a:r>
            <a:r>
              <a:rPr lang="en-US" altLang="ja-JP" sz="2400" b="1" dirty="0" smtClean="0">
                <a:solidFill>
                  <a:srgbClr val="FF0000"/>
                </a:solidFill>
                <a:latin typeface="+mn-ea"/>
              </a:rPr>
              <a:t>×</a:t>
            </a:r>
            <a:r>
              <a:rPr kumimoji="1" lang="ja-JP" altLang="en-US" sz="2400" b="1" dirty="0" smtClean="0">
                <a:latin typeface="+mn-ea"/>
              </a:rPr>
              <a:t>）</a:t>
            </a:r>
            <a:r>
              <a:rPr kumimoji="1" lang="ja-JP" altLang="en-US" sz="1600" dirty="0" smtClean="0">
                <a:latin typeface="+mn-ea"/>
              </a:rPr>
              <a:t>②インターネット通販でスポーツシューズを買ったが、届いた</a:t>
            </a:r>
            <a:endParaRPr kumimoji="1" lang="en-US" altLang="ja-JP" sz="1600" dirty="0" smtClean="0">
              <a:latin typeface="+mn-ea"/>
            </a:endParaRPr>
          </a:p>
          <a:p>
            <a:pPr>
              <a:lnSpc>
                <a:spcPts val="2400"/>
              </a:lnSpc>
            </a:pPr>
            <a:r>
              <a:rPr lang="ja-JP" altLang="en-US" sz="1600" dirty="0">
                <a:latin typeface="+mn-ea"/>
              </a:rPr>
              <a:t>　</a:t>
            </a:r>
            <a:r>
              <a:rPr lang="ja-JP" altLang="en-US" sz="1600" dirty="0" smtClean="0">
                <a:latin typeface="+mn-ea"/>
              </a:rPr>
              <a:t>　　　　　</a:t>
            </a:r>
            <a:r>
              <a:rPr kumimoji="1" lang="ja-JP" altLang="en-US" sz="1600" dirty="0" smtClean="0">
                <a:latin typeface="+mn-ea"/>
              </a:rPr>
              <a:t>商品が気に入らないので返したい。</a:t>
            </a:r>
            <a:endParaRPr kumimoji="1" lang="en-US" altLang="ja-JP" sz="1600" dirty="0" smtClean="0">
              <a:latin typeface="+mn-ea"/>
            </a:endParaRPr>
          </a:p>
          <a:p>
            <a:pPr>
              <a:lnSpc>
                <a:spcPts val="2000"/>
              </a:lnSpc>
              <a:spcAft>
                <a:spcPts val="200"/>
              </a:spcAft>
            </a:pPr>
            <a:r>
              <a:rPr lang="en-US" altLang="ja-JP" sz="1200" b="1" dirty="0">
                <a:solidFill>
                  <a:srgbClr val="FF0000"/>
                </a:solidFill>
                <a:latin typeface="+mn-ea"/>
              </a:rPr>
              <a:t>	</a:t>
            </a:r>
            <a:r>
              <a:rPr lang="en-US" altLang="ja-JP" sz="1200" b="1" dirty="0" smtClean="0">
                <a:solidFill>
                  <a:srgbClr val="FF0000"/>
                </a:solidFill>
                <a:latin typeface="+mn-ea"/>
              </a:rPr>
              <a:t>		</a:t>
            </a:r>
            <a:r>
              <a:rPr lang="ja-JP" altLang="en-US" sz="1200" b="1" dirty="0" smtClean="0">
                <a:solidFill>
                  <a:srgbClr val="FF0000"/>
                </a:solidFill>
                <a:latin typeface="+mn-ea"/>
              </a:rPr>
              <a:t>→</a:t>
            </a:r>
            <a:r>
              <a:rPr lang="ja-JP" altLang="en-US" sz="1200" b="1" dirty="0">
                <a:solidFill>
                  <a:srgbClr val="FF0000"/>
                </a:solidFill>
                <a:latin typeface="+mn-ea"/>
              </a:rPr>
              <a:t>　通信販売はクーリング・オフができません</a:t>
            </a:r>
            <a:endParaRPr lang="en-US" altLang="ja-JP" sz="1200" b="1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ts val="2200"/>
              </a:lnSpc>
            </a:pPr>
            <a:r>
              <a:rPr lang="ja-JP" altLang="en-US" sz="2400" b="1" dirty="0" smtClean="0">
                <a:latin typeface="+mn-ea"/>
              </a:rPr>
              <a:t>（</a:t>
            </a:r>
            <a:r>
              <a:rPr lang="ja-JP" altLang="en-US" sz="2400" b="1" dirty="0">
                <a:solidFill>
                  <a:srgbClr val="FF0000"/>
                </a:solidFill>
                <a:latin typeface="+mn-ea"/>
              </a:rPr>
              <a:t>〇</a:t>
            </a:r>
            <a:r>
              <a:rPr lang="ja-JP" altLang="en-US" sz="2400" b="1" dirty="0" smtClean="0">
                <a:latin typeface="+mn-ea"/>
              </a:rPr>
              <a:t>）</a:t>
            </a:r>
            <a:r>
              <a:rPr lang="ja-JP" altLang="en-US" sz="1600" dirty="0" smtClean="0">
                <a:latin typeface="+mn-ea"/>
              </a:rPr>
              <a:t>③家に突然セールスマンが来て、健康にいいという水を買っ</a:t>
            </a:r>
            <a:endParaRPr lang="en-US" altLang="ja-JP" sz="1600" dirty="0" smtClean="0">
              <a:latin typeface="+mn-ea"/>
            </a:endParaRPr>
          </a:p>
          <a:p>
            <a:pPr>
              <a:lnSpc>
                <a:spcPts val="2400"/>
              </a:lnSpc>
              <a:spcAft>
                <a:spcPts val="200"/>
              </a:spcAft>
            </a:pPr>
            <a:r>
              <a:rPr lang="ja-JP" altLang="en-US" sz="1600" dirty="0">
                <a:latin typeface="+mn-ea"/>
              </a:rPr>
              <a:t>　</a:t>
            </a:r>
            <a:r>
              <a:rPr lang="ja-JP" altLang="en-US" sz="1600" dirty="0" smtClean="0">
                <a:latin typeface="+mn-ea"/>
              </a:rPr>
              <a:t>　　　　　たが、返したい。</a:t>
            </a:r>
            <a:r>
              <a:rPr lang="en-US" altLang="ja-JP" sz="1600" dirty="0">
                <a:latin typeface="+mn-ea"/>
              </a:rPr>
              <a:t>	</a:t>
            </a:r>
            <a:r>
              <a:rPr lang="ja-JP" altLang="en-US" sz="1200" b="1" dirty="0" smtClean="0">
                <a:solidFill>
                  <a:srgbClr val="FF0000"/>
                </a:solidFill>
                <a:latin typeface="+mn-ea"/>
              </a:rPr>
              <a:t>→</a:t>
            </a:r>
            <a:r>
              <a:rPr lang="ja-JP" altLang="en-US" sz="1200" b="1" dirty="0">
                <a:solidFill>
                  <a:srgbClr val="FF0000"/>
                </a:solidFill>
                <a:latin typeface="+mn-ea"/>
              </a:rPr>
              <a:t>　訪問販売はクーリング・オフが</a:t>
            </a:r>
            <a:r>
              <a:rPr lang="ja-JP" altLang="en-US" sz="1200" b="1" dirty="0" smtClean="0">
                <a:solidFill>
                  <a:srgbClr val="FF0000"/>
                </a:solidFill>
                <a:latin typeface="+mn-ea"/>
              </a:rPr>
              <a:t>できます</a:t>
            </a:r>
            <a:endParaRPr lang="en-US" altLang="ja-JP" sz="1600" dirty="0" smtClean="0">
              <a:latin typeface="+mn-ea"/>
            </a:endParaRPr>
          </a:p>
          <a:p>
            <a:pPr>
              <a:lnSpc>
                <a:spcPts val="2200"/>
              </a:lnSpc>
            </a:pPr>
            <a:r>
              <a:rPr kumimoji="1" lang="ja-JP" altLang="en-US" sz="2400" b="1" dirty="0" smtClean="0">
                <a:latin typeface="+mn-ea"/>
              </a:rPr>
              <a:t>（</a:t>
            </a:r>
            <a:r>
              <a:rPr kumimoji="1" lang="ja-JP" altLang="en-US" sz="2400" b="1" dirty="0" smtClean="0">
                <a:solidFill>
                  <a:srgbClr val="FF0000"/>
                </a:solidFill>
                <a:latin typeface="+mn-ea"/>
              </a:rPr>
              <a:t>〇</a:t>
            </a:r>
            <a:r>
              <a:rPr kumimoji="1" lang="ja-JP" altLang="en-US" sz="2400" b="1" dirty="0" smtClean="0">
                <a:latin typeface="+mn-ea"/>
              </a:rPr>
              <a:t>）</a:t>
            </a:r>
            <a:r>
              <a:rPr kumimoji="1" lang="ja-JP" altLang="en-US" sz="1600" dirty="0" smtClean="0">
                <a:latin typeface="+mn-ea"/>
              </a:rPr>
              <a:t>④道を歩いていたら突然呼び止められて店に連れて行かれ、</a:t>
            </a:r>
            <a:endParaRPr kumimoji="1" lang="en-US" altLang="ja-JP" sz="1600" dirty="0" smtClean="0">
              <a:latin typeface="+mn-ea"/>
            </a:endParaRPr>
          </a:p>
          <a:p>
            <a:pPr>
              <a:lnSpc>
                <a:spcPts val="2400"/>
              </a:lnSpc>
            </a:pPr>
            <a:r>
              <a:rPr lang="ja-JP" altLang="en-US" sz="1600" dirty="0">
                <a:latin typeface="+mn-ea"/>
              </a:rPr>
              <a:t>　</a:t>
            </a:r>
            <a:r>
              <a:rPr lang="ja-JP" altLang="en-US" sz="1600" dirty="0" smtClean="0">
                <a:latin typeface="+mn-ea"/>
              </a:rPr>
              <a:t>　　　　　</a:t>
            </a:r>
            <a:r>
              <a:rPr kumimoji="1" lang="ja-JP" altLang="en-US" sz="1600" dirty="0" smtClean="0">
                <a:latin typeface="+mn-ea"/>
              </a:rPr>
              <a:t>断りきれずに宝石を買った。返したい。</a:t>
            </a:r>
            <a:endParaRPr kumimoji="1" lang="en-US" altLang="ja-JP" sz="1600" dirty="0" smtClean="0">
              <a:latin typeface="+mn-ea"/>
            </a:endParaRPr>
          </a:p>
          <a:p>
            <a:pPr>
              <a:lnSpc>
                <a:spcPts val="2000"/>
              </a:lnSpc>
              <a:spcAft>
                <a:spcPts val="200"/>
              </a:spcAft>
            </a:pPr>
            <a:r>
              <a:rPr lang="en-US" altLang="ja-JP" sz="1200" b="1" dirty="0">
                <a:solidFill>
                  <a:srgbClr val="FF0000"/>
                </a:solidFill>
                <a:latin typeface="+mn-ea"/>
              </a:rPr>
              <a:t>	</a:t>
            </a:r>
            <a:r>
              <a:rPr lang="en-US" altLang="ja-JP" sz="1200" b="1" dirty="0" smtClean="0">
                <a:solidFill>
                  <a:srgbClr val="FF0000"/>
                </a:solidFill>
                <a:latin typeface="+mn-ea"/>
              </a:rPr>
              <a:t>		</a:t>
            </a:r>
            <a:r>
              <a:rPr lang="ja-JP" altLang="en-US" sz="1200" b="1" dirty="0" smtClean="0">
                <a:solidFill>
                  <a:srgbClr val="FF0000"/>
                </a:solidFill>
                <a:latin typeface="+mn-ea"/>
              </a:rPr>
              <a:t>→</a:t>
            </a:r>
            <a:r>
              <a:rPr lang="ja-JP" altLang="en-US" sz="1200" b="1" dirty="0">
                <a:solidFill>
                  <a:srgbClr val="FF0000"/>
                </a:solidFill>
                <a:latin typeface="+mn-ea"/>
              </a:rPr>
              <a:t>　キャッチセールスはクーリング・オフができます</a:t>
            </a:r>
            <a:endParaRPr kumimoji="1" lang="en-US" altLang="ja-JP" sz="1200" b="1" dirty="0" smtClean="0"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ja-JP" altLang="en-US" sz="2400" b="1" dirty="0" smtClean="0">
                <a:latin typeface="+mn-ea"/>
              </a:rPr>
              <a:t>（</a:t>
            </a:r>
            <a:r>
              <a:rPr lang="ja-JP" altLang="en-US" sz="2400" b="1" dirty="0" smtClean="0">
                <a:solidFill>
                  <a:srgbClr val="FF0000"/>
                </a:solidFill>
                <a:latin typeface="+mn-ea"/>
              </a:rPr>
              <a:t>〇</a:t>
            </a:r>
            <a:r>
              <a:rPr lang="ja-JP" altLang="en-US" sz="2400" b="1" dirty="0" smtClean="0">
                <a:latin typeface="+mn-ea"/>
              </a:rPr>
              <a:t>）</a:t>
            </a:r>
            <a:r>
              <a:rPr lang="ja-JP" altLang="en-US" sz="1600" dirty="0" smtClean="0">
                <a:latin typeface="+mn-ea"/>
              </a:rPr>
              <a:t>⑤エステの契約をしたが、契約をやめたい。</a:t>
            </a:r>
            <a:endParaRPr lang="en-US" altLang="ja-JP" sz="1600" dirty="0" smtClean="0"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en-US" altLang="ja-JP" sz="1200" b="1" dirty="0">
                <a:solidFill>
                  <a:srgbClr val="FF0000"/>
                </a:solidFill>
                <a:latin typeface="+mn-ea"/>
              </a:rPr>
              <a:t>	</a:t>
            </a:r>
            <a:r>
              <a:rPr lang="en-US" altLang="ja-JP" sz="1200" b="1" dirty="0" smtClean="0">
                <a:solidFill>
                  <a:srgbClr val="FF0000"/>
                </a:solidFill>
                <a:latin typeface="+mn-ea"/>
              </a:rPr>
              <a:t>		</a:t>
            </a:r>
            <a:r>
              <a:rPr lang="ja-JP" altLang="en-US" sz="1200" b="1" dirty="0" smtClean="0">
                <a:solidFill>
                  <a:srgbClr val="FF0000"/>
                </a:solidFill>
                <a:latin typeface="+mn-ea"/>
              </a:rPr>
              <a:t>→</a:t>
            </a:r>
            <a:r>
              <a:rPr lang="ja-JP" altLang="en-US" sz="1200" b="1" dirty="0">
                <a:solidFill>
                  <a:srgbClr val="FF0000"/>
                </a:solidFill>
                <a:latin typeface="+mn-ea"/>
              </a:rPr>
              <a:t>　エステ契約はクーリング・オフができます</a:t>
            </a:r>
            <a:endParaRPr kumimoji="1" lang="en-US" altLang="ja-JP" sz="1200" b="1" dirty="0" smtClean="0">
              <a:latin typeface="+mn-ea"/>
            </a:endParaRPr>
          </a:p>
        </p:txBody>
      </p:sp>
      <p:sp>
        <p:nvSpPr>
          <p:cNvPr id="20" name="テキスト ボックス 19"/>
          <p:cNvSpPr txBox="1"/>
          <p:nvPr/>
        </p:nvSpPr>
        <p:spPr>
          <a:xfrm>
            <a:off x="337959" y="7492828"/>
            <a:ext cx="6186842" cy="116442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>
              <a:spcAft>
                <a:spcPts val="400"/>
              </a:spcAft>
            </a:pPr>
            <a:r>
              <a:rPr kumimoji="1" lang="ja-JP" altLang="en-US" dirty="0" smtClean="0">
                <a:latin typeface="+mn-ea"/>
              </a:rPr>
              <a:t>★</a:t>
            </a:r>
            <a:r>
              <a:rPr kumimoji="1" lang="ja-JP" altLang="en-US" b="1" dirty="0" smtClean="0">
                <a:latin typeface="+mn-ea"/>
              </a:rPr>
              <a:t>クーリング・オフができるかどうかわからなかったり、</a:t>
            </a:r>
            <a:r>
              <a:rPr kumimoji="1" lang="ja-JP" altLang="en-US" sz="1600" b="1" dirty="0" smtClean="0">
                <a:latin typeface="+mn-ea"/>
              </a:rPr>
              <a:t>　　　</a:t>
            </a:r>
            <a:endParaRPr kumimoji="1" lang="en-US" altLang="ja-JP" sz="1600" b="1" dirty="0" smtClean="0">
              <a:latin typeface="+mn-ea"/>
            </a:endParaRPr>
          </a:p>
          <a:p>
            <a:pPr>
              <a:lnSpc>
                <a:spcPts val="800"/>
              </a:lnSpc>
            </a:pPr>
            <a:r>
              <a:rPr lang="ja-JP" altLang="en-US" sz="800" dirty="0" smtClean="0">
                <a:latin typeface="+mn-ea"/>
              </a:rPr>
              <a:t>　　　　　　　　　　　　　　　　　　　　　　　　 　　 　　ほう ほう　　　　　　　　　　　　　　　　　  　　とき</a:t>
            </a:r>
            <a:r>
              <a:rPr lang="ja-JP" altLang="en-US" sz="1600" b="1" dirty="0">
                <a:latin typeface="+mn-ea"/>
              </a:rPr>
              <a:t>　</a:t>
            </a:r>
            <a:endParaRPr lang="en-US" altLang="ja-JP" sz="1600" b="1" dirty="0" smtClean="0">
              <a:latin typeface="+mn-ea"/>
            </a:endParaRPr>
          </a:p>
          <a:p>
            <a:pPr>
              <a:lnSpc>
                <a:spcPts val="1600"/>
              </a:lnSpc>
              <a:spcAft>
                <a:spcPts val="400"/>
              </a:spcAft>
            </a:pPr>
            <a:r>
              <a:rPr kumimoji="1" lang="ja-JP" altLang="en-US" sz="1600" b="1" dirty="0" smtClean="0">
                <a:latin typeface="+mn-ea"/>
              </a:rPr>
              <a:t>　 </a:t>
            </a:r>
            <a:r>
              <a:rPr kumimoji="1" lang="ja-JP" altLang="en-US" b="1" dirty="0" smtClean="0">
                <a:latin typeface="+mn-ea"/>
              </a:rPr>
              <a:t>クーリング・オフの方法がわからない時は  </a:t>
            </a:r>
            <a:endParaRPr lang="en-US" altLang="ja-JP" b="1" dirty="0">
              <a:latin typeface="+mn-ea"/>
            </a:endParaRPr>
          </a:p>
          <a:p>
            <a:pPr>
              <a:lnSpc>
                <a:spcPts val="800"/>
              </a:lnSpc>
              <a:spcAft>
                <a:spcPts val="600"/>
              </a:spcAft>
            </a:pPr>
            <a:r>
              <a:rPr kumimoji="1" lang="ja-JP" altLang="en-US" sz="1600" b="1" dirty="0" smtClean="0">
                <a:latin typeface="+mn-ea"/>
              </a:rPr>
              <a:t>　　</a:t>
            </a:r>
            <a:r>
              <a:rPr lang="ja-JP" altLang="en-US" sz="800" dirty="0" smtClean="0">
                <a:latin typeface="+mn-ea"/>
              </a:rPr>
              <a:t>しょう    ひ      しゃ                                                     </a:t>
            </a:r>
            <a:r>
              <a:rPr kumimoji="1" lang="ja-JP" altLang="en-US" sz="800" dirty="0" smtClean="0">
                <a:latin typeface="+mn-ea"/>
              </a:rPr>
              <a:t>でん わ  ばん ごう　  </a:t>
            </a:r>
            <a:r>
              <a:rPr kumimoji="1" lang="ja-JP" altLang="en-US" sz="800" b="1" dirty="0" smtClean="0">
                <a:solidFill>
                  <a:srgbClr val="FF0000"/>
                </a:solidFill>
                <a:latin typeface="+mn-ea"/>
              </a:rPr>
              <a:t>　</a:t>
            </a:r>
            <a:r>
              <a:rPr lang="ja-JP" altLang="en-US" sz="800" b="1" dirty="0" smtClean="0">
                <a:solidFill>
                  <a:srgbClr val="FF0000"/>
                </a:solidFill>
                <a:latin typeface="+mn-ea"/>
              </a:rPr>
              <a:t>い　 や　 や</a:t>
            </a:r>
            <a:r>
              <a:rPr kumimoji="1" lang="ja-JP" altLang="en-US" sz="800" dirty="0" smtClean="0">
                <a:latin typeface="+mn-ea"/>
              </a:rPr>
              <a:t>　　　　   そう </a:t>
            </a:r>
            <a:r>
              <a:rPr kumimoji="1" lang="ja-JP" altLang="en-US" sz="800" dirty="0" err="1" smtClean="0">
                <a:latin typeface="+mn-ea"/>
              </a:rPr>
              <a:t>だん</a:t>
            </a:r>
            <a:endParaRPr lang="en-US" altLang="ja-JP" sz="800" dirty="0">
              <a:latin typeface="+mn-ea"/>
            </a:endParaRPr>
          </a:p>
          <a:p>
            <a:pPr>
              <a:lnSpc>
                <a:spcPts val="1600"/>
              </a:lnSpc>
              <a:spcAft>
                <a:spcPts val="600"/>
              </a:spcAft>
            </a:pPr>
            <a:r>
              <a:rPr lang="ja-JP" altLang="en-US" sz="2400" b="1" dirty="0" smtClean="0">
                <a:solidFill>
                  <a:srgbClr val="FF0000"/>
                </a:solidFill>
                <a:latin typeface="+mn-ea"/>
              </a:rPr>
              <a:t>　消費者ホット</a:t>
            </a:r>
            <a:r>
              <a:rPr lang="ja-JP" altLang="en-US" sz="2400" b="1" dirty="0">
                <a:solidFill>
                  <a:srgbClr val="FF0000"/>
                </a:solidFill>
                <a:latin typeface="+mn-ea"/>
              </a:rPr>
              <a:t>ライン</a:t>
            </a:r>
            <a:r>
              <a:rPr kumimoji="1" lang="ja-JP" altLang="en-US" sz="1600" b="1" dirty="0" smtClean="0">
                <a:latin typeface="+mn-ea"/>
              </a:rPr>
              <a:t>　 電話番号 </a:t>
            </a:r>
            <a:r>
              <a:rPr lang="ja-JP" altLang="en-US" sz="2400" b="1" dirty="0" smtClean="0">
                <a:solidFill>
                  <a:srgbClr val="FF0000"/>
                </a:solidFill>
                <a:latin typeface="+mn-ea"/>
              </a:rPr>
              <a:t>１８８</a:t>
            </a:r>
            <a:r>
              <a:rPr lang="ja-JP" altLang="en-US" sz="2000" b="1" dirty="0" smtClean="0">
                <a:latin typeface="+mn-ea"/>
              </a:rPr>
              <a:t> </a:t>
            </a:r>
            <a:r>
              <a:rPr lang="ja-JP" altLang="en-US" sz="1600" b="1" dirty="0" smtClean="0">
                <a:latin typeface="+mn-ea"/>
              </a:rPr>
              <a:t>に</a:t>
            </a:r>
            <a:r>
              <a:rPr kumimoji="1" lang="ja-JP" altLang="en-US" sz="1600" b="1" dirty="0" smtClean="0">
                <a:latin typeface="+mn-ea"/>
              </a:rPr>
              <a:t>相談しましょう</a:t>
            </a:r>
            <a:r>
              <a:rPr lang="ja-JP" altLang="en-US" sz="1600" b="1" dirty="0">
                <a:latin typeface="+mn-ea"/>
              </a:rPr>
              <a:t>！</a:t>
            </a:r>
            <a:endParaRPr kumimoji="1" lang="en-US" altLang="ja-JP" sz="1600" b="1" dirty="0" smtClean="0">
              <a:latin typeface="+mn-ea"/>
            </a:endParaRPr>
          </a:p>
        </p:txBody>
      </p:sp>
      <p:sp>
        <p:nvSpPr>
          <p:cNvPr id="8" name="円/楕円 7"/>
          <p:cNvSpPr/>
          <p:nvPr/>
        </p:nvSpPr>
        <p:spPr>
          <a:xfrm>
            <a:off x="5949280" y="8604448"/>
            <a:ext cx="576064" cy="36004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b="1" dirty="0" smtClean="0">
                <a:solidFill>
                  <a:schemeClr val="tx1"/>
                </a:solidFill>
              </a:rPr>
              <a:t>14</a:t>
            </a:r>
            <a:endParaRPr kumimoji="1" lang="ja-JP" altLang="en-US" sz="1400" b="1" dirty="0">
              <a:solidFill>
                <a:schemeClr val="tx1"/>
              </a:solidFill>
            </a:endParaRPr>
          </a:p>
        </p:txBody>
      </p:sp>
      <p:sp>
        <p:nvSpPr>
          <p:cNvPr id="10" name="正方形/長方形 9"/>
          <p:cNvSpPr/>
          <p:nvPr/>
        </p:nvSpPr>
        <p:spPr>
          <a:xfrm>
            <a:off x="332655" y="819584"/>
            <a:ext cx="6186843" cy="510445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800"/>
              </a:lnSpc>
            </a:pP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　　　　　　　　　　</a:t>
            </a:r>
            <a:r>
              <a:rPr lang="en-US" altLang="ja-JP" sz="14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【</a:t>
            </a:r>
            <a:r>
              <a:rPr lang="ja-JP" altLang="en-US" sz="14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ワーク１２</a:t>
            </a:r>
            <a:r>
              <a:rPr lang="en-US" altLang="ja-JP" sz="14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】</a:t>
            </a:r>
            <a:r>
              <a:rPr lang="ja-JP" altLang="en-US" sz="14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　　　　　　　　 　</a:t>
            </a: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かんが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1800"/>
              </a:lnSpc>
            </a:pP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　　　　　　　　　　　</a:t>
            </a:r>
            <a:r>
              <a:rPr lang="ja-JP" altLang="en-US" sz="16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クーリング・オフについて考えてみましょう。</a:t>
            </a:r>
            <a:endParaRPr lang="en-US" altLang="ja-JP" sz="1600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20806" y="1423759"/>
            <a:ext cx="61451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　か　　　　　　　　　　かんが　　　　　　　　　 とき　　　     とつ ぜん かん ゆう　               こう にゅう　      しょう ひん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347496" y="1775170"/>
            <a:ext cx="61451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　　　 けい やく　　　　　　　　　　　　　　とき　 　　　　　　　　　　　　　　　　　　　　　　　　　　　　　　　　　　　　　　 せい　ど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404664" y="3591138"/>
            <a:ext cx="5388284" cy="21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 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　じ　ぶん　　　　　みせ　　　　い　　　　　　よう　ふく　　　か　　　　　　　　　　　いえ　　　かえ　　　　　おな　　　　　　　　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353159" y="2444974"/>
            <a:ext cx="61451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　　　　　　　　　　しょう　ひ　しゃ　　　いっ ぽう </a:t>
            </a:r>
            <a:r>
              <a:rPr lang="ja-JP" altLang="en-US" sz="800" dirty="0" err="1" smtClean="0">
                <a:latin typeface="+mn-ea"/>
              </a:rPr>
              <a:t>て</a:t>
            </a:r>
            <a:r>
              <a:rPr lang="ja-JP" altLang="en-US" sz="800" dirty="0" smtClean="0">
                <a:latin typeface="+mn-ea"/>
              </a:rPr>
              <a:t>き　　　けい やく　　　と　　　　け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383307" y="5937633"/>
            <a:ext cx="560733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 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　みち　　　ある　　　　　　　　　　　　　　とつ ぜん </a:t>
            </a:r>
            <a:r>
              <a:rPr lang="ja-JP" altLang="en-US" sz="800" dirty="0" err="1" smtClean="0">
                <a:latin typeface="+mn-ea"/>
              </a:rPr>
              <a:t>よ　　　　</a:t>
            </a:r>
            <a:r>
              <a:rPr lang="ja-JP" altLang="en-US" sz="800" dirty="0" smtClean="0">
                <a:latin typeface="+mn-ea"/>
              </a:rPr>
              <a:t>　と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　　　　　みせ　　　つ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い　　　　　　　　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320806" y="6242644"/>
            <a:ext cx="5388284" cy="21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 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　　こと</a:t>
            </a:r>
            <a:r>
              <a:rPr lang="ja-JP" altLang="en-US" sz="800" dirty="0" err="1">
                <a:latin typeface="+mn-ea"/>
              </a:rPr>
              <a:t>わ</a:t>
            </a:r>
            <a:r>
              <a:rPr lang="ja-JP" altLang="en-US" sz="800" dirty="0" smtClean="0">
                <a:latin typeface="+mn-ea"/>
              </a:rPr>
              <a:t>　　　　　　　　　　　　ほう せき　　　　か　　　　　　　　かえ　　　　　　　　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257428" y="6780003"/>
            <a:ext cx="5388284" cy="21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 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　　　　　　　　　　　　　　けい やく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　　　　　　けい やく　　　　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455315" y="5315965"/>
            <a:ext cx="5751350" cy="216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 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いえ　　　とつ ぜん　　　　　　　　　　　　　　　　　　　　き　　　　　　けん こう　　　　　　　　　　　　　　　　みず　　　か　　　　　　　　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597421" y="5631092"/>
            <a:ext cx="5388284" cy="21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 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かえ　　　　　　　　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476672" y="3918204"/>
            <a:ext cx="5388284" cy="21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 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 よう　ふく　　　も　　　　　　　　　　　　　　　　　　かえ　　　　　　 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6" name="テキスト ボックス 25"/>
          <p:cNvSpPr txBox="1"/>
          <p:nvPr/>
        </p:nvSpPr>
        <p:spPr>
          <a:xfrm>
            <a:off x="455315" y="4456177"/>
            <a:ext cx="5463318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 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　　　　　　　　　　　　　　　　　つう　はん　　　　　　　　　　　　　　　　　　　　　　　 　　　　か　　　　　　　　　　　と</a:t>
            </a:r>
            <a:r>
              <a:rPr lang="ja-JP" altLang="en-US" sz="800" dirty="0" err="1" smtClean="0">
                <a:latin typeface="+mn-ea"/>
              </a:rPr>
              <a:t>ど　　</a:t>
            </a:r>
            <a:r>
              <a:rPr lang="ja-JP" altLang="en-US" sz="800" dirty="0" smtClean="0">
                <a:latin typeface="+mn-ea"/>
              </a:rPr>
              <a:t>　　　　　　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560996" y="4756822"/>
            <a:ext cx="5388284" cy="21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 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しょう ひん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き　　　　い　　　　　　　　　　　　　 　かえ　　　　　　　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557970" y="2127839"/>
            <a:ext cx="61451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けい やく しょ めん　　　</a:t>
            </a:r>
            <a:r>
              <a:rPr lang="ja-JP" altLang="en-US" sz="800" dirty="0" err="1" smtClean="0">
                <a:latin typeface="+mn-ea"/>
              </a:rPr>
              <a:t>う　　　　</a:t>
            </a:r>
            <a:r>
              <a:rPr lang="ja-JP" altLang="en-US" sz="800" dirty="0" smtClean="0">
                <a:latin typeface="+mn-ea"/>
              </a:rPr>
              <a:t>　と　　　　　　　ひ　　　　　　　　　　　　　　　に</a:t>
            </a:r>
            <a:r>
              <a:rPr lang="ja-JP" altLang="en-US" sz="800" dirty="0" err="1" smtClean="0">
                <a:latin typeface="+mn-ea"/>
              </a:rPr>
              <a:t>ち</a:t>
            </a:r>
            <a:r>
              <a:rPr lang="ja-JP" altLang="en-US" sz="800" dirty="0" smtClean="0">
                <a:latin typeface="+mn-ea"/>
              </a:rPr>
              <a:t>　　　　　　　　　　　　　　　　　　　に</a:t>
            </a:r>
            <a:r>
              <a:rPr lang="ja-JP" altLang="en-US" sz="800" dirty="0" err="1" smtClean="0">
                <a:latin typeface="+mn-ea"/>
              </a:rPr>
              <a:t>ち</a:t>
            </a:r>
            <a:r>
              <a:rPr lang="ja-JP" altLang="en-US" sz="800" dirty="0" smtClean="0">
                <a:latin typeface="+mn-ea"/>
              </a:rPr>
              <a:t>   い ない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9" name="円/楕円 28"/>
          <p:cNvSpPr/>
          <p:nvPr/>
        </p:nvSpPr>
        <p:spPr>
          <a:xfrm rot="20790872">
            <a:off x="86871" y="322856"/>
            <a:ext cx="1922069" cy="97228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</a:rPr>
              <a:t>【</a:t>
            </a:r>
            <a:r>
              <a:rPr kumimoji="1" lang="ja-JP" altLang="en-US" dirty="0" smtClean="0">
                <a:solidFill>
                  <a:schemeClr val="tx1"/>
                </a:solidFill>
              </a:rPr>
              <a:t>ワーク１２</a:t>
            </a:r>
            <a:r>
              <a:rPr kumimoji="1" lang="en-US" altLang="ja-JP" dirty="0" smtClean="0">
                <a:solidFill>
                  <a:schemeClr val="tx1"/>
                </a:solidFill>
              </a:rPr>
              <a:t>】</a:t>
            </a:r>
            <a:r>
              <a:rPr kumimoji="1" lang="ja-JP" altLang="en-US" dirty="0" smtClean="0">
                <a:solidFill>
                  <a:schemeClr val="tx1"/>
                </a:solidFill>
              </a:rPr>
              <a:t>の答え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2592673" y="4196031"/>
            <a:ext cx="20757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 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</a:t>
            </a:r>
            <a:r>
              <a:rPr lang="ja-JP" altLang="en-US" sz="700" dirty="0" smtClean="0">
                <a:latin typeface="+mn-ea"/>
              </a:rPr>
              <a:t>てん　ぽ　　　　こう にゅう　</a:t>
            </a:r>
            <a:r>
              <a:rPr lang="ja-JP" altLang="en-US" sz="800" dirty="0" smtClean="0">
                <a:latin typeface="+mn-ea"/>
              </a:rPr>
              <a:t>　　　　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2624889" y="5045433"/>
            <a:ext cx="207571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 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</a:t>
            </a:r>
            <a:r>
              <a:rPr lang="ja-JP" altLang="en-US" sz="700" dirty="0" smtClean="0">
                <a:latin typeface="+mn-ea"/>
              </a:rPr>
              <a:t>つうしんはんばい　</a:t>
            </a:r>
            <a:r>
              <a:rPr lang="ja-JP" altLang="en-US" sz="800" dirty="0" smtClean="0">
                <a:latin typeface="+mn-ea"/>
              </a:rPr>
              <a:t>　　　　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2624889" y="5637751"/>
            <a:ext cx="1910545" cy="216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 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</a:t>
            </a:r>
            <a:r>
              <a:rPr lang="ja-JP" altLang="en-US" sz="700" dirty="0" smtClean="0">
                <a:latin typeface="+mn-ea"/>
              </a:rPr>
              <a:t>ほうも</a:t>
            </a:r>
            <a:r>
              <a:rPr lang="ja-JP" altLang="en-US" sz="700" dirty="0">
                <a:latin typeface="+mn-ea"/>
              </a:rPr>
              <a:t>ん</a:t>
            </a:r>
            <a:r>
              <a:rPr lang="ja-JP" altLang="en-US" sz="700" dirty="0" smtClean="0">
                <a:latin typeface="+mn-ea"/>
              </a:rPr>
              <a:t>はんばい　</a:t>
            </a:r>
            <a:r>
              <a:rPr lang="ja-JP" altLang="en-US" sz="800" dirty="0" smtClean="0">
                <a:latin typeface="+mn-ea"/>
              </a:rPr>
              <a:t>　　　　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3014948" y="7061376"/>
            <a:ext cx="216888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　 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</a:t>
            </a:r>
            <a:r>
              <a:rPr lang="ja-JP" altLang="en-US" sz="700" dirty="0" smtClean="0">
                <a:latin typeface="+mn-ea"/>
              </a:rPr>
              <a:t>けいや</a:t>
            </a:r>
            <a:r>
              <a:rPr lang="ja-JP" altLang="en-US" sz="700" dirty="0">
                <a:latin typeface="+mn-ea"/>
              </a:rPr>
              <a:t>く</a:t>
            </a:r>
            <a:r>
              <a:rPr lang="ja-JP" altLang="en-US" sz="700" dirty="0" smtClean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2989483" y="-36512"/>
            <a:ext cx="374441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　　　　　　　しょうひしゃ　　　　　　　ちゅうい　　</a:t>
            </a:r>
            <a:endParaRPr kumimoji="1" lang="en-US" altLang="ja-JP" sz="7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r"/>
            <a:r>
              <a:rPr kumimoji="1" lang="ja-JP" altLang="en-US" sz="1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「消費者トラブルにご注意！」ワークシート</a:t>
            </a:r>
            <a:endParaRPr kumimoji="1"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51863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EDF8E"/>
              </a:clrFrom>
              <a:clrTo>
                <a:srgbClr val="FEDF8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8" t="37946" r="5625" b="19019"/>
          <a:stretch/>
        </p:blipFill>
        <p:spPr bwMode="auto">
          <a:xfrm>
            <a:off x="332656" y="7596336"/>
            <a:ext cx="6192688" cy="1547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EDF8E"/>
              </a:clrFrom>
              <a:clrTo>
                <a:srgbClr val="FEDF8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11" t="17724" r="12818" b="8692"/>
          <a:stretch/>
        </p:blipFill>
        <p:spPr bwMode="auto">
          <a:xfrm>
            <a:off x="44624" y="-80392"/>
            <a:ext cx="6696743" cy="356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>
            <a:clrChange>
              <a:clrFrom>
                <a:srgbClr val="FEDF8E"/>
              </a:clrFrom>
              <a:clrTo>
                <a:srgbClr val="FEDF8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4" y="3479660"/>
            <a:ext cx="6696743" cy="4116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233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49" t="49196" r="17186" b="7585"/>
          <a:stretch/>
        </p:blipFill>
        <p:spPr bwMode="auto">
          <a:xfrm>
            <a:off x="332655" y="3776776"/>
            <a:ext cx="6186843" cy="262829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角丸四角形 2"/>
          <p:cNvSpPr/>
          <p:nvPr/>
        </p:nvSpPr>
        <p:spPr>
          <a:xfrm>
            <a:off x="332655" y="344050"/>
            <a:ext cx="6186843" cy="649972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20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　　　　　　　　　　　　　　　　　　　　　　　　　　　　かね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ts val="2000"/>
              </a:lnSpc>
            </a:pPr>
            <a:r>
              <a:rPr lang="ja-JP" altLang="en-US" sz="24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お金</a:t>
            </a:r>
            <a:r>
              <a:rPr lang="ja-JP" altLang="en-US" sz="24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ってナニ？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332655" y="2483768"/>
            <a:ext cx="6186843" cy="1099406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【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ワーク１</a:t>
            </a:r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】</a:t>
            </a:r>
            <a:endParaRPr lang="en-US" altLang="ja-JP" dirty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ほ　　　　　　　　　　　　　　　　　　　　　　　　　　　　　　　　　　　　　　　　かね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欲しい</a:t>
            </a:r>
            <a:r>
              <a:rPr lang="ja-JP" altLang="en-US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ものがあります。でも、お金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がありません</a:t>
            </a:r>
            <a:r>
              <a:rPr lang="ja-JP" altLang="en-US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。</a:t>
            </a:r>
            <a:endParaRPr lang="en-US" altLang="ja-JP" dirty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あなた</a:t>
            </a:r>
            <a:r>
              <a:rPr lang="ja-JP" altLang="en-US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ならどうしますか？</a:t>
            </a:r>
          </a:p>
        </p:txBody>
      </p:sp>
      <p:sp>
        <p:nvSpPr>
          <p:cNvPr id="6" name="角丸四角形 5"/>
          <p:cNvSpPr/>
          <p:nvPr/>
        </p:nvSpPr>
        <p:spPr>
          <a:xfrm>
            <a:off x="332656" y="6598670"/>
            <a:ext cx="6186843" cy="2005778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1100" dirty="0" smtClean="0">
                <a:solidFill>
                  <a:schemeClr val="tx1"/>
                </a:solidFill>
              </a:rPr>
              <a:t>　　　　　　</a:t>
            </a:r>
            <a:r>
              <a:rPr lang="ja-JP" altLang="en-US" sz="800" dirty="0" err="1" smtClean="0">
                <a:solidFill>
                  <a:schemeClr val="tx1"/>
                </a:solidFill>
                <a:latin typeface="+mn-ea"/>
              </a:rPr>
              <a:t>こた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r>
              <a:rPr lang="ja-JP" altLang="en-US" sz="1100" dirty="0" smtClean="0">
                <a:solidFill>
                  <a:schemeClr val="tx1"/>
                </a:solidFill>
              </a:rPr>
              <a:t>あなた</a:t>
            </a:r>
            <a:r>
              <a:rPr lang="ja-JP" altLang="en-US" sz="1100" dirty="0">
                <a:solidFill>
                  <a:schemeClr val="tx1"/>
                </a:solidFill>
              </a:rPr>
              <a:t>の</a:t>
            </a:r>
            <a:r>
              <a:rPr lang="ja-JP" altLang="en-US" sz="1100" dirty="0" smtClean="0">
                <a:solidFill>
                  <a:schemeClr val="tx1"/>
                </a:solidFill>
              </a:rPr>
              <a:t>答え</a:t>
            </a:r>
            <a:endParaRPr lang="en-US" altLang="ja-JP" sz="1100" dirty="0" smtClean="0">
              <a:solidFill>
                <a:schemeClr val="tx1"/>
              </a:solidFill>
            </a:endParaRPr>
          </a:p>
          <a:p>
            <a:endParaRPr lang="en-US" altLang="ja-JP" sz="1100" dirty="0">
              <a:solidFill>
                <a:schemeClr val="tx1"/>
              </a:solidFill>
            </a:endParaRPr>
          </a:p>
          <a:p>
            <a:endParaRPr lang="en-US" altLang="ja-JP" sz="1100" dirty="0" smtClean="0">
              <a:solidFill>
                <a:schemeClr val="tx1"/>
              </a:solidFill>
            </a:endParaRPr>
          </a:p>
          <a:p>
            <a:endParaRPr lang="en-US" altLang="ja-JP" sz="1100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32655" y="1234468"/>
            <a:ext cx="295232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0"/>
              </a:lnSpc>
            </a:pPr>
            <a:r>
              <a:rPr lang="ja-JP" altLang="en-US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r>
              <a:rPr lang="ja-JP" altLang="en-US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r>
              <a:rPr kumimoji="1" lang="ja-JP" altLang="en-US" sz="800" dirty="0" smtClean="0">
                <a:latin typeface="+mn-ea"/>
              </a:rPr>
              <a:t>じぶん　　　　　はい　　　　　　　　　　　　　　かね</a:t>
            </a:r>
            <a:endParaRPr kumimoji="1" lang="en-US" altLang="ja-JP" sz="800" dirty="0" smtClean="0"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ja-JP" altLang="en-US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★</a:t>
            </a:r>
            <a:r>
              <a:rPr kumimoji="1" lang="ja-JP" altLang="en-US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自分に入ってくるお金　＝</a:t>
            </a:r>
            <a:endParaRPr kumimoji="1" lang="en-US" altLang="ja-JP" dirty="0" smtClean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endParaRPr lang="en-US" altLang="ja-JP" dirty="0" smtClean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>
              <a:lnSpc>
                <a:spcPts val="800"/>
              </a:lnSpc>
            </a:pPr>
            <a:r>
              <a:rPr lang="ja-JP" altLang="en-US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r>
              <a:rPr lang="ja-JP" altLang="en-US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r>
              <a:rPr lang="ja-JP" altLang="en-US" sz="800" dirty="0" smtClean="0">
                <a:latin typeface="+mn-ea"/>
              </a:rPr>
              <a:t>で　　　　　　　　　　　　かね</a:t>
            </a:r>
            <a:endParaRPr lang="en-US" altLang="ja-JP" sz="800" dirty="0" smtClean="0"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ja-JP" altLang="en-US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★出ていくお金　　　　　　 ＝</a:t>
            </a:r>
            <a:endParaRPr kumimoji="1" lang="en-US" altLang="ja-JP" dirty="0" smtClean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3284984" y="1187624"/>
            <a:ext cx="3101529" cy="55045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正方形/長方形 9"/>
          <p:cNvSpPr/>
          <p:nvPr/>
        </p:nvSpPr>
        <p:spPr>
          <a:xfrm>
            <a:off x="3284984" y="1835696"/>
            <a:ext cx="3101529" cy="52966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円/楕円 1"/>
          <p:cNvSpPr/>
          <p:nvPr/>
        </p:nvSpPr>
        <p:spPr>
          <a:xfrm>
            <a:off x="6093296" y="8604448"/>
            <a:ext cx="432048" cy="37341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b="1" dirty="0" smtClean="0">
                <a:solidFill>
                  <a:schemeClr val="tx1"/>
                </a:solidFill>
              </a:rPr>
              <a:t>１</a:t>
            </a:r>
            <a:endParaRPr kumimoji="1" lang="ja-JP" altLang="en-US" sz="1400" b="1" dirty="0">
              <a:solidFill>
                <a:schemeClr val="tx1"/>
              </a:solidFill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989483" y="35496"/>
            <a:ext cx="374441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　　　　　　　しょうひしゃ　　　　　　　ちゅうい　　</a:t>
            </a:r>
            <a:endParaRPr kumimoji="1" lang="en-US" altLang="ja-JP" sz="7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r"/>
            <a:r>
              <a:rPr kumimoji="1" lang="ja-JP" altLang="en-US" sz="1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「消費者トラブルにご注意！」ワークシート</a:t>
            </a:r>
            <a:endParaRPr kumimoji="1"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89764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角丸四角形 2"/>
          <p:cNvSpPr/>
          <p:nvPr/>
        </p:nvSpPr>
        <p:spPr>
          <a:xfrm>
            <a:off x="332655" y="389438"/>
            <a:ext cx="6186843" cy="58216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96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                                                                         かね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ts val="2500"/>
              </a:lnSpc>
            </a:pPr>
            <a:r>
              <a:rPr lang="ja-JP" altLang="en-US" sz="24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お金</a:t>
            </a:r>
            <a:r>
              <a:rPr lang="ja-JP" altLang="en-US" sz="2400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ってナニ？</a:t>
            </a:r>
          </a:p>
        </p:txBody>
      </p:sp>
      <p:sp>
        <p:nvSpPr>
          <p:cNvPr id="4" name="正方形/長方形 3"/>
          <p:cNvSpPr/>
          <p:nvPr/>
        </p:nvSpPr>
        <p:spPr>
          <a:xfrm>
            <a:off x="341871" y="1100914"/>
            <a:ext cx="6186843" cy="1035008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【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ワーク２</a:t>
            </a:r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】</a:t>
            </a:r>
          </a:p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 かぎ                         かね        つか       かた       かんが</a:t>
            </a:r>
            <a:endParaRPr lang="en-US" altLang="ja-JP" sz="800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限りあるお金の使い方を考えましょう。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しゅうにゅう　　　ししゅつ　　　　　　　　　　　　　　　　　　　　だいじょうぶ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収入と支出のバランスは大丈夫ですか？</a:t>
            </a:r>
            <a:endParaRPr lang="ja-JP" altLang="en-US" dirty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6" name="角丸四角形 5"/>
          <p:cNvSpPr/>
          <p:nvPr/>
        </p:nvSpPr>
        <p:spPr>
          <a:xfrm>
            <a:off x="332656" y="6948264"/>
            <a:ext cx="6186843" cy="1526870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ja-JP" altLang="en-US" sz="1100" dirty="0">
                <a:solidFill>
                  <a:schemeClr val="tx1"/>
                </a:solidFill>
              </a:rPr>
              <a:t>メモ</a:t>
            </a:r>
            <a:endParaRPr lang="en-US" altLang="ja-JP" sz="1100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7" name="角丸四角形 6"/>
          <p:cNvSpPr/>
          <p:nvPr/>
        </p:nvSpPr>
        <p:spPr>
          <a:xfrm>
            <a:off x="341871" y="3267245"/>
            <a:ext cx="2799097" cy="318557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　　こま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1800"/>
              </a:lnSpc>
            </a:pPr>
            <a:r>
              <a:rPr lang="ja-JP" altLang="en-US" sz="1600" b="1" dirty="0" smtClean="0">
                <a:solidFill>
                  <a:schemeClr val="tx1"/>
                </a:solidFill>
                <a:latin typeface="+mn-ea"/>
              </a:rPr>
              <a:t>ないと困ってしまうもの</a:t>
            </a:r>
            <a:endParaRPr lang="en-US" altLang="ja-JP" sz="1600" b="1" dirty="0">
              <a:solidFill>
                <a:schemeClr val="tx1"/>
              </a:solidFill>
              <a:latin typeface="+mn-ea"/>
            </a:endParaRPr>
          </a:p>
          <a:p>
            <a:endParaRPr lang="en-US" altLang="ja-JP" sz="1600" b="1" dirty="0">
              <a:solidFill>
                <a:schemeClr val="tx1"/>
              </a:solidFill>
              <a:latin typeface="+mn-ea"/>
            </a:endParaRPr>
          </a:p>
          <a:p>
            <a:endParaRPr lang="en-US" altLang="ja-JP" dirty="0" smtClean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 smtClean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 smtClean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8" name="角丸四角形 7"/>
          <p:cNvSpPr/>
          <p:nvPr/>
        </p:nvSpPr>
        <p:spPr>
          <a:xfrm>
            <a:off x="3597359" y="3275856"/>
            <a:ext cx="2799097" cy="318557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ja-JP" altLang="en-US" sz="1600" b="1" dirty="0" smtClean="0">
                <a:solidFill>
                  <a:schemeClr val="tx1"/>
                </a:solidFill>
                <a:latin typeface="+mn-ea"/>
              </a:rPr>
              <a:t>あったらうれしいもの</a:t>
            </a:r>
            <a:endParaRPr lang="en-US" altLang="ja-JP" sz="1600" b="1" dirty="0">
              <a:solidFill>
                <a:schemeClr val="tx1"/>
              </a:solidFill>
              <a:latin typeface="+mn-ea"/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 smtClean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 smtClean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 smtClean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円/楕円 4"/>
          <p:cNvSpPr/>
          <p:nvPr/>
        </p:nvSpPr>
        <p:spPr>
          <a:xfrm>
            <a:off x="1196752" y="2195736"/>
            <a:ext cx="1444191" cy="874269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800" dirty="0" smtClean="0">
                <a:solidFill>
                  <a:schemeClr val="tx1"/>
                </a:solidFill>
                <a:latin typeface="+mn-ea"/>
              </a:rPr>
              <a:t>しゅうにゅう</a:t>
            </a:r>
            <a:endParaRPr kumimoji="1"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kumimoji="1" lang="ja-JP" altLang="en-US" sz="2000" b="1" dirty="0" smtClean="0">
                <a:solidFill>
                  <a:schemeClr val="tx1"/>
                </a:solidFill>
              </a:rPr>
              <a:t>収入</a:t>
            </a:r>
            <a:endParaRPr kumimoji="1" lang="ja-JP" altLang="en-US" sz="2000" b="1" dirty="0">
              <a:solidFill>
                <a:schemeClr val="tx1"/>
              </a:solidFill>
            </a:endParaRPr>
          </a:p>
        </p:txBody>
      </p:sp>
      <p:sp>
        <p:nvSpPr>
          <p:cNvPr id="10" name="円/楕円 9"/>
          <p:cNvSpPr/>
          <p:nvPr/>
        </p:nvSpPr>
        <p:spPr>
          <a:xfrm>
            <a:off x="4484971" y="2411760"/>
            <a:ext cx="1023871" cy="561733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ししゅつ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ja-JP" altLang="en-US" sz="2000" b="1" dirty="0" smtClean="0">
                <a:solidFill>
                  <a:schemeClr val="tx1"/>
                </a:solidFill>
              </a:rPr>
              <a:t>支出</a:t>
            </a:r>
            <a:endParaRPr kumimoji="1" lang="ja-JP" altLang="en-US" sz="2000" b="1" dirty="0">
              <a:solidFill>
                <a:schemeClr val="tx1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3140968" y="2351946"/>
            <a:ext cx="7920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 smtClean="0"/>
              <a:t>＞</a:t>
            </a:r>
            <a:endParaRPr kumimoji="1" lang="ja-JP" altLang="en-US" sz="4000" b="1" dirty="0"/>
          </a:p>
        </p:txBody>
      </p:sp>
      <p:sp>
        <p:nvSpPr>
          <p:cNvPr id="12" name="円/楕円 11"/>
          <p:cNvSpPr/>
          <p:nvPr/>
        </p:nvSpPr>
        <p:spPr>
          <a:xfrm>
            <a:off x="6093296" y="8604448"/>
            <a:ext cx="432048" cy="37341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solidFill>
                  <a:schemeClr val="tx1"/>
                </a:solidFill>
              </a:rPr>
              <a:t>２</a:t>
            </a:r>
            <a:endParaRPr kumimoji="1" lang="ja-JP" altLang="en-US" sz="1400" b="1" dirty="0">
              <a:solidFill>
                <a:schemeClr val="tx1"/>
              </a:solidFill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989483" y="35496"/>
            <a:ext cx="374441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　　　　　　　しょうひしゃ　　　　　　　ちゅうい　　</a:t>
            </a:r>
            <a:endParaRPr kumimoji="1" lang="en-US" altLang="ja-JP" sz="7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r"/>
            <a:r>
              <a:rPr kumimoji="1" lang="ja-JP" altLang="en-US" sz="1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「消費者トラブルにご注意！」ワークシート</a:t>
            </a:r>
            <a:endParaRPr kumimoji="1"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38004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角丸四角形 2"/>
          <p:cNvSpPr/>
          <p:nvPr/>
        </p:nvSpPr>
        <p:spPr>
          <a:xfrm>
            <a:off x="332655" y="389438"/>
            <a:ext cx="6186843" cy="58216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　　　　　　　　　　　　　　　　　　　　　　　　　かね　　　　　　　き　　の</a:t>
            </a:r>
            <a:r>
              <a:rPr lang="ja-JP" altLang="en-US" sz="800" dirty="0" err="1" smtClean="0">
                <a:solidFill>
                  <a:schemeClr val="tx1"/>
                </a:solidFill>
                <a:latin typeface="+mn-ea"/>
              </a:rPr>
              <a:t>う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ts val="2500"/>
              </a:lnSpc>
            </a:pPr>
            <a:r>
              <a:rPr lang="ja-JP" altLang="en-US" sz="24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お金の機能とは？</a:t>
            </a:r>
            <a:endParaRPr lang="ja-JP" altLang="en-US" sz="2400" dirty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32655" y="1115616"/>
            <a:ext cx="6186843" cy="783172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【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ワーク３</a:t>
            </a:r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】</a:t>
            </a:r>
          </a:p>
          <a:p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 かぎ                    しゅうにゅう      なか        ひつ よう                            ゆう せん じゅん </a:t>
            </a:r>
            <a:r>
              <a:rPr lang="ja-JP" altLang="en-US" sz="800" dirty="0" err="1" smtClean="0">
                <a:solidFill>
                  <a:schemeClr val="tx1"/>
                </a:solidFill>
                <a:latin typeface="+mn-ea"/>
              </a:rPr>
              <a:t>い</a:t>
            </a:r>
            <a:endParaRPr lang="en-US" altLang="ja-JP" sz="800" dirty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限られた収入の中で必要なものの優先順位をつけましょう</a:t>
            </a:r>
            <a:endParaRPr lang="ja-JP" altLang="en-US" dirty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6" name="角丸四角形 5"/>
          <p:cNvSpPr/>
          <p:nvPr/>
        </p:nvSpPr>
        <p:spPr>
          <a:xfrm>
            <a:off x="404662" y="7530790"/>
            <a:ext cx="6186843" cy="1043123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ja-JP" altLang="en-US" sz="1100" dirty="0">
                <a:solidFill>
                  <a:schemeClr val="tx1"/>
                </a:solidFill>
              </a:rPr>
              <a:t>メモ</a:t>
            </a:r>
            <a:endParaRPr lang="en-US" altLang="ja-JP" sz="1100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332655" y="2051720"/>
            <a:ext cx="633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/>
              <a:t>□</a:t>
            </a:r>
            <a:r>
              <a:rPr lang="ja-JP" altLang="en-US" dirty="0" smtClean="0"/>
              <a:t>食費</a:t>
            </a:r>
            <a:r>
              <a:rPr kumimoji="1" lang="ja-JP" altLang="en-US" dirty="0" smtClean="0"/>
              <a:t>　</a:t>
            </a:r>
            <a:r>
              <a:rPr lang="ja-JP" altLang="en-US" dirty="0"/>
              <a:t>　 </a:t>
            </a:r>
            <a:r>
              <a:rPr lang="ja-JP" altLang="en-US" sz="3600" dirty="0"/>
              <a:t>□</a:t>
            </a:r>
            <a:r>
              <a:rPr kumimoji="1" lang="ja-JP" altLang="en-US" dirty="0" smtClean="0"/>
              <a:t>交通費</a:t>
            </a:r>
            <a:r>
              <a:rPr lang="ja-JP" altLang="en-US" dirty="0"/>
              <a:t>　　 </a:t>
            </a:r>
            <a:r>
              <a:rPr lang="ja-JP" altLang="en-US" sz="3600" dirty="0"/>
              <a:t>□</a:t>
            </a:r>
            <a:r>
              <a:rPr lang="ja-JP" altLang="en-US" dirty="0" smtClean="0"/>
              <a:t>衣服費　</a:t>
            </a:r>
            <a:r>
              <a:rPr lang="ja-JP" altLang="en-US" dirty="0"/>
              <a:t>　 </a:t>
            </a:r>
            <a:r>
              <a:rPr lang="ja-JP" altLang="en-US" sz="3600" dirty="0"/>
              <a:t>□</a:t>
            </a:r>
            <a:r>
              <a:rPr lang="ja-JP" altLang="en-US" dirty="0"/>
              <a:t>日</a:t>
            </a:r>
            <a:r>
              <a:rPr lang="ja-JP" altLang="en-US" dirty="0" smtClean="0"/>
              <a:t>用品費</a:t>
            </a:r>
            <a:endParaRPr kumimoji="1" lang="ja-JP" altLang="en-US" sz="32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332655" y="3923928"/>
            <a:ext cx="633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 </a:t>
            </a:r>
            <a:r>
              <a:rPr lang="ja-JP" altLang="en-US" sz="3600" dirty="0"/>
              <a:t>□</a:t>
            </a:r>
            <a:r>
              <a:rPr lang="ja-JP" altLang="en-US" dirty="0" smtClean="0"/>
              <a:t>家賃</a:t>
            </a:r>
            <a:r>
              <a:rPr kumimoji="1" lang="ja-JP" altLang="en-US" dirty="0" smtClean="0"/>
              <a:t>　 </a:t>
            </a:r>
            <a:r>
              <a:rPr lang="ja-JP" altLang="en-US" dirty="0" smtClean="0"/>
              <a:t> </a:t>
            </a:r>
            <a:r>
              <a:rPr lang="ja-JP" altLang="en-US" sz="3600" dirty="0"/>
              <a:t>□</a:t>
            </a:r>
            <a:r>
              <a:rPr lang="ja-JP" altLang="en-US" dirty="0"/>
              <a:t>光</a:t>
            </a:r>
            <a:r>
              <a:rPr lang="ja-JP" altLang="en-US" dirty="0" smtClean="0"/>
              <a:t>熱水費</a:t>
            </a:r>
            <a:r>
              <a:rPr lang="ja-JP" altLang="en-US" dirty="0"/>
              <a:t>　 </a:t>
            </a:r>
            <a:r>
              <a:rPr lang="ja-JP" altLang="en-US" sz="3600" dirty="0"/>
              <a:t>□</a:t>
            </a:r>
            <a:r>
              <a:rPr lang="ja-JP" altLang="en-US" dirty="0"/>
              <a:t>おやつ</a:t>
            </a:r>
            <a:r>
              <a:rPr lang="ja-JP" altLang="en-US" dirty="0" smtClean="0"/>
              <a:t>代　</a:t>
            </a:r>
            <a:r>
              <a:rPr lang="ja-JP" altLang="en-US" dirty="0"/>
              <a:t> </a:t>
            </a:r>
            <a:r>
              <a:rPr lang="ja-JP" altLang="en-US" sz="3600" dirty="0"/>
              <a:t>□</a:t>
            </a:r>
            <a:r>
              <a:rPr lang="ja-JP" altLang="en-US" dirty="0"/>
              <a:t>貯金</a:t>
            </a:r>
            <a:endParaRPr kumimoji="1" lang="ja-JP" altLang="en-US" sz="3200" dirty="0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32655" y="5580112"/>
            <a:ext cx="63308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3600" dirty="0" smtClean="0"/>
              <a:t>□</a:t>
            </a:r>
            <a:r>
              <a:rPr lang="ja-JP" altLang="en-US" dirty="0" smtClean="0"/>
              <a:t>スマホ・携帯電話代</a:t>
            </a:r>
            <a:r>
              <a:rPr kumimoji="1" lang="ja-JP" altLang="en-US" dirty="0" smtClean="0"/>
              <a:t>　     </a:t>
            </a:r>
            <a:r>
              <a:rPr lang="ja-JP" altLang="en-US" dirty="0" smtClean="0"/>
              <a:t> </a:t>
            </a:r>
            <a:r>
              <a:rPr lang="ja-JP" altLang="en-US" sz="3600" dirty="0"/>
              <a:t>□</a:t>
            </a:r>
            <a:r>
              <a:rPr lang="ja-JP" altLang="en-US" dirty="0"/>
              <a:t>医療費　 </a:t>
            </a:r>
            <a:r>
              <a:rPr lang="ja-JP" altLang="en-US" dirty="0" smtClean="0"/>
              <a:t>     </a:t>
            </a:r>
            <a:r>
              <a:rPr lang="ja-JP" altLang="en-US" sz="3600" dirty="0" smtClean="0"/>
              <a:t>□</a:t>
            </a:r>
            <a:r>
              <a:rPr lang="ja-JP" altLang="en-US" dirty="0"/>
              <a:t>娯楽費</a:t>
            </a:r>
            <a:endParaRPr kumimoji="1" lang="ja-JP" altLang="en-US" sz="32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299158" y="8652656"/>
            <a:ext cx="1854328" cy="379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0"/>
              </a:lnSpc>
            </a:pPr>
            <a:r>
              <a:rPr kumimoji="1" lang="ja-JP" altLang="en-US" sz="700" dirty="0" smtClean="0">
                <a:latin typeface="+mn-ea"/>
              </a:rPr>
              <a:t>しょうひしゃちょう　　　　　　　しゅう</a:t>
            </a:r>
            <a:endParaRPr kumimoji="1" lang="en-US" altLang="ja-JP" sz="700" dirty="0" smtClean="0">
              <a:latin typeface="+mn-ea"/>
            </a:endParaRPr>
          </a:p>
          <a:p>
            <a:r>
              <a:rPr kumimoji="1" lang="ja-JP" altLang="en-US" sz="1200" dirty="0" smtClean="0"/>
              <a:t>消費者庁イラスト集より</a:t>
            </a:r>
            <a:endParaRPr kumimoji="1" lang="ja-JP" altLang="en-US" sz="1200" dirty="0"/>
          </a:p>
        </p:txBody>
      </p:sp>
      <p:pic>
        <p:nvPicPr>
          <p:cNvPr id="12" name="図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424" y="2756308"/>
            <a:ext cx="999821" cy="987271"/>
          </a:xfrm>
          <a:prstGeom prst="rect">
            <a:avLst/>
          </a:prstGeom>
        </p:spPr>
      </p:pic>
      <p:pic>
        <p:nvPicPr>
          <p:cNvPr id="13" name="図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816" y="2843808"/>
            <a:ext cx="1363622" cy="863410"/>
          </a:xfrm>
          <a:prstGeom prst="rect">
            <a:avLst/>
          </a:prstGeom>
        </p:spPr>
      </p:pic>
      <p:pic>
        <p:nvPicPr>
          <p:cNvPr id="14" name="図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6052" y="2699792"/>
            <a:ext cx="929252" cy="1043787"/>
          </a:xfrm>
          <a:prstGeom prst="rect">
            <a:avLst/>
          </a:prstGeom>
        </p:spPr>
      </p:pic>
      <p:pic>
        <p:nvPicPr>
          <p:cNvPr id="15" name="図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21" y="4644009"/>
            <a:ext cx="877884" cy="857724"/>
          </a:xfrm>
          <a:prstGeom prst="rect">
            <a:avLst/>
          </a:prstGeom>
        </p:spPr>
      </p:pic>
      <p:pic>
        <p:nvPicPr>
          <p:cNvPr id="16" name="図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258" y="4914059"/>
            <a:ext cx="640900" cy="560044"/>
          </a:xfrm>
          <a:prstGeom prst="rect">
            <a:avLst/>
          </a:prstGeom>
        </p:spPr>
      </p:pic>
      <p:pic>
        <p:nvPicPr>
          <p:cNvPr id="17" name="図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250" y="4695502"/>
            <a:ext cx="430578" cy="557424"/>
          </a:xfrm>
          <a:prstGeom prst="rect">
            <a:avLst/>
          </a:prstGeom>
        </p:spPr>
      </p:pic>
      <p:pic>
        <p:nvPicPr>
          <p:cNvPr id="19" name="図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586" y="4927254"/>
            <a:ext cx="765660" cy="692601"/>
          </a:xfrm>
          <a:prstGeom prst="rect">
            <a:avLst/>
          </a:prstGeom>
        </p:spPr>
      </p:pic>
      <p:pic>
        <p:nvPicPr>
          <p:cNvPr id="18" name="図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207" y="4684655"/>
            <a:ext cx="544118" cy="578432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736" y="6605948"/>
            <a:ext cx="648745" cy="786812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481" y="6359621"/>
            <a:ext cx="783142" cy="839331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8797" y="6383902"/>
            <a:ext cx="1044055" cy="996410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544" y="6337962"/>
            <a:ext cx="861262" cy="662086"/>
          </a:xfrm>
          <a:prstGeom prst="rect">
            <a:avLst/>
          </a:prstGeom>
        </p:spPr>
      </p:pic>
      <p:pic>
        <p:nvPicPr>
          <p:cNvPr id="23" name="図 2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766" y="6654905"/>
            <a:ext cx="793127" cy="702356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82" y="4716016"/>
            <a:ext cx="968218" cy="774932"/>
          </a:xfrm>
          <a:prstGeom prst="rect">
            <a:avLst/>
          </a:prstGeom>
        </p:spPr>
      </p:pic>
      <p:sp>
        <p:nvSpPr>
          <p:cNvPr id="26" name="円/楕円 25"/>
          <p:cNvSpPr/>
          <p:nvPr/>
        </p:nvSpPr>
        <p:spPr>
          <a:xfrm>
            <a:off x="6093296" y="8604448"/>
            <a:ext cx="432048" cy="37341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solidFill>
                  <a:schemeClr val="tx1"/>
                </a:solidFill>
              </a:rPr>
              <a:t>３</a:t>
            </a:r>
            <a:endParaRPr kumimoji="1" lang="ja-JP" altLang="en-US" sz="1400" b="1" dirty="0">
              <a:solidFill>
                <a:schemeClr val="tx1"/>
              </a:solidFill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5108" y="2757900"/>
            <a:ext cx="1004012" cy="1041284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848530" y="2196316"/>
            <a:ext cx="53167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800" dirty="0" smtClean="0">
                <a:latin typeface="+mn-ea"/>
              </a:rPr>
              <a:t>しょく　ひ　　　　　　　　　　　　　こう　つう　ひ　　　　　　　　　　　　　　い　ふく　ひ　　　　　　　　　　　　　　にち　よう　ひん　ひ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913036" y="4067944"/>
            <a:ext cx="53167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や　ちん</a:t>
            </a:r>
            <a:r>
              <a:rPr kumimoji="1" lang="ja-JP" altLang="en-US" sz="800" dirty="0" smtClean="0">
                <a:latin typeface="+mn-ea"/>
              </a:rPr>
              <a:t>　　　　　　　　　　　こう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ねつ　すい</a:t>
            </a:r>
            <a:r>
              <a:rPr kumimoji="1" lang="ja-JP" altLang="en-US" sz="800" dirty="0" smtClean="0">
                <a:latin typeface="+mn-ea"/>
              </a:rPr>
              <a:t>　ひ　　　　　　　　　　　　　　　　　　　　だい　　　　　　　　　　　</a:t>
            </a:r>
            <a:r>
              <a:rPr lang="ja-JP" altLang="en-US" sz="800" dirty="0" smtClean="0">
                <a:latin typeface="+mn-ea"/>
              </a:rPr>
              <a:t>ちょ　きん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913036" y="5724128"/>
            <a:ext cx="53167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　　けい　たい　でん　わ　だい</a:t>
            </a:r>
            <a:r>
              <a:rPr kumimoji="1" lang="ja-JP" altLang="en-US" sz="800" dirty="0" smtClean="0">
                <a:latin typeface="+mn-ea"/>
              </a:rPr>
              <a:t>　　　　　　　　　　　　　　</a:t>
            </a:r>
            <a:r>
              <a:rPr lang="ja-JP" altLang="en-US" sz="800" dirty="0" smtClean="0">
                <a:latin typeface="+mn-ea"/>
              </a:rPr>
              <a:t>い　りょう　ひ</a:t>
            </a:r>
            <a:r>
              <a:rPr kumimoji="1" lang="ja-JP" altLang="en-US" sz="800" dirty="0" smtClean="0">
                <a:latin typeface="+mn-ea"/>
              </a:rPr>
              <a:t>　　　　　　　　　　　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ご　らく　ひ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2989483" y="35496"/>
            <a:ext cx="374441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　　　　　　　しょうひしゃ　　　　　　　ちゅうい　　</a:t>
            </a:r>
            <a:endParaRPr kumimoji="1" lang="en-US" altLang="ja-JP" sz="7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r"/>
            <a:r>
              <a:rPr kumimoji="1" lang="ja-JP" altLang="en-US" sz="1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「消費者トラブルにご注意！」ワークシート</a:t>
            </a:r>
            <a:endParaRPr kumimoji="1"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94717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角丸四角形 2"/>
          <p:cNvSpPr/>
          <p:nvPr/>
        </p:nvSpPr>
        <p:spPr>
          <a:xfrm>
            <a:off x="332655" y="278951"/>
            <a:ext cx="6186843" cy="4766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　　　　　　　　　　　　　　　　　　　　　　　　　かね　　　　　　　　き　　の</a:t>
            </a:r>
            <a:r>
              <a:rPr lang="ja-JP" altLang="en-US" sz="800" dirty="0" err="1" smtClean="0">
                <a:solidFill>
                  <a:schemeClr val="tx1"/>
                </a:solidFill>
                <a:latin typeface="+mn-ea"/>
              </a:rPr>
              <a:t>う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ts val="2500"/>
              </a:lnSpc>
            </a:pPr>
            <a:r>
              <a:rPr lang="ja-JP" altLang="en-US" sz="24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お金の機能とは？</a:t>
            </a:r>
            <a:endParaRPr lang="ja-JP" altLang="en-US" sz="2400" dirty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32655" y="770599"/>
            <a:ext cx="6264697" cy="777062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　　　　　　　　　　　　　　　　　　　　　じょう　ず　　　　　　　　　　　　　　　　　 　　　かん　たん　か　けい　ぼ　　　だい　さく　せん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【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ワーク４</a:t>
            </a:r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】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やりくり上手になるための「簡単家計簿」大作戦！！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>
              <a:lnSpc>
                <a:spcPts val="800"/>
              </a:lnSpc>
            </a:pPr>
            <a:r>
              <a:rPr lang="ja-JP" altLang="en-US" sz="900" dirty="0" smtClean="0">
                <a:solidFill>
                  <a:schemeClr val="tx1"/>
                </a:solidFill>
                <a:latin typeface="+mn-ea"/>
              </a:rPr>
              <a:t>　　</a:t>
            </a: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 か　　　　もの　　　ちょきん　　　</a:t>
            </a:r>
            <a:r>
              <a:rPr lang="ja-JP" altLang="en-US" sz="800" dirty="0" err="1" smtClean="0">
                <a:solidFill>
                  <a:schemeClr val="tx1"/>
                </a:solidFill>
                <a:latin typeface="+mn-ea"/>
              </a:rPr>
              <a:t>けい</a:t>
            </a: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かく　　　　た　　　　　　　　　　　かね　　　　　　　　　　　　　　　　　　　　　 ちから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1800"/>
              </a:lnSpc>
            </a:pPr>
            <a:r>
              <a:rPr lang="ja-JP" altLang="en-US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r>
              <a:rPr lang="ja-JP" altLang="en-US" sz="16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買い物と貯金の計画を立てて、お金をコントロールする力をつけましょう</a:t>
            </a:r>
            <a:endParaRPr lang="en-US" altLang="ja-JP" sz="1600" dirty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40416" y="1543010"/>
            <a:ext cx="21997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0"/>
              </a:lnSpc>
            </a:pPr>
            <a:r>
              <a:rPr kumimoji="1" lang="ja-JP" altLang="en-US" sz="800" dirty="0" smtClean="0">
                <a:latin typeface="+mn-ea"/>
              </a:rPr>
              <a:t>　　　　しゅうにゅう　</a:t>
            </a:r>
            <a:r>
              <a:rPr lang="ja-JP" altLang="en-US" sz="800" dirty="0">
                <a:latin typeface="+mn-ea"/>
              </a:rPr>
              <a:t> </a:t>
            </a:r>
            <a:r>
              <a:rPr kumimoji="1" lang="ja-JP" altLang="en-US" sz="800" dirty="0" err="1" smtClean="0">
                <a:latin typeface="+mn-ea"/>
              </a:rPr>
              <a:t>けいさん</a:t>
            </a:r>
            <a:endParaRPr kumimoji="1" lang="en-US" altLang="ja-JP" sz="800" dirty="0" smtClean="0">
              <a:latin typeface="+mn-ea"/>
            </a:endParaRPr>
          </a:p>
          <a:p>
            <a:pPr>
              <a:lnSpc>
                <a:spcPts val="1600"/>
              </a:lnSpc>
            </a:pPr>
            <a:r>
              <a:rPr kumimoji="1" lang="ja-JP" altLang="en-US" sz="14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★「</a:t>
            </a:r>
            <a:r>
              <a:rPr lang="ja-JP" altLang="en-US" sz="14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収入」の計算</a:t>
            </a:r>
            <a:endParaRPr kumimoji="1" lang="en-US" altLang="ja-JP" sz="1400" dirty="0" smtClean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223001"/>
              </p:ext>
            </p:extLst>
          </p:nvPr>
        </p:nvGraphicFramePr>
        <p:xfrm>
          <a:off x="615503" y="1943120"/>
          <a:ext cx="5771009" cy="118872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795180"/>
                <a:gridCol w="1975829"/>
              </a:tblGrid>
              <a:tr h="360040"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</a:pPr>
                      <a:r>
                        <a:rPr kumimoji="1" lang="ja-JP" altLang="en-US" sz="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まいつき</a:t>
                      </a:r>
                      <a:r>
                        <a:rPr kumimoji="1" lang="ja-JP" altLang="en-US" sz="8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ja-JP" altLang="en-US" sz="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かなら　きま　　　　　　　はい　　　　かね</a:t>
                      </a:r>
                      <a:endParaRPr kumimoji="1" lang="en-US" altLang="ja-JP" sz="8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>
                        <a:lnSpc>
                          <a:spcPts val="1600"/>
                        </a:lnSpc>
                      </a:pPr>
                      <a:r>
                        <a:rPr kumimoji="1" lang="ja-JP" altLang="en-US" sz="14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毎月必ず決まって入るお金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</a:pPr>
                      <a:r>
                        <a:rPr kumimoji="1" lang="ja-JP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　　　</a:t>
                      </a:r>
                      <a:r>
                        <a:rPr kumimoji="1" lang="ja-JP" altLang="en-US" sz="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えん</a:t>
                      </a:r>
                      <a:r>
                        <a:rPr kumimoji="1" lang="ja-JP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　　</a:t>
                      </a:r>
                      <a:endParaRPr kumimoji="1" lang="en-US" altLang="ja-JP" sz="16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>
                        <a:lnSpc>
                          <a:spcPts val="1600"/>
                        </a:lnSpc>
                      </a:pPr>
                      <a:r>
                        <a:rPr kumimoji="1" lang="ja-JP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　　　円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まいつき　　　　　　　　　　はい　　　　　　　　　かね　　　　</a:t>
                      </a:r>
                      <a:r>
                        <a:rPr kumimoji="1" lang="ja-JP" altLang="en-US" sz="7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げつぶん　</a:t>
                      </a:r>
                      <a:r>
                        <a:rPr kumimoji="1" lang="ja-JP" altLang="en-US" sz="7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けいさん</a:t>
                      </a:r>
                      <a:endParaRPr kumimoji="1" lang="en-US" altLang="ja-JP" sz="7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51435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400" b="0" spc="-15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毎月ではないが入ってくるお金 　</a:t>
                      </a:r>
                      <a:r>
                        <a:rPr kumimoji="1" lang="ja-JP" altLang="en-US" sz="1100" b="0" spc="-15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（１か月分で計算すると・・・）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　　　</a:t>
                      </a:r>
                      <a:r>
                        <a:rPr kumimoji="1" lang="ja-JP" altLang="en-US" sz="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えん</a:t>
                      </a:r>
                      <a:r>
                        <a:rPr kumimoji="1" lang="ja-JP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　　</a:t>
                      </a:r>
                    </a:p>
                    <a:p>
                      <a:pPr>
                        <a:lnSpc>
                          <a:spcPts val="1600"/>
                        </a:lnSpc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　　　円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23840"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</a:pP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ごう　けい</a:t>
                      </a: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</a:t>
                      </a:r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algn="ctr">
                        <a:lnSpc>
                          <a:spcPts val="1600"/>
                        </a:lnSpc>
                      </a:pPr>
                      <a:r>
                        <a:rPr kumimoji="1" lang="ja-JP" altLang="en-US" sz="14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合計</a:t>
                      </a:r>
                      <a:endParaRPr kumimoji="1" lang="ja-JP" altLang="en-US" sz="14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　　　</a:t>
                      </a:r>
                      <a:r>
                        <a:rPr kumimoji="1" lang="ja-JP" altLang="en-US" sz="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えん</a:t>
                      </a:r>
                      <a:r>
                        <a:rPr kumimoji="1" lang="ja-JP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　　</a:t>
                      </a:r>
                    </a:p>
                    <a:p>
                      <a:pPr>
                        <a:lnSpc>
                          <a:spcPts val="1600"/>
                        </a:lnSpc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　　　円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8" name="テキスト ボックス 7"/>
          <p:cNvSpPr txBox="1"/>
          <p:nvPr/>
        </p:nvSpPr>
        <p:spPr>
          <a:xfrm>
            <a:off x="340416" y="3131840"/>
            <a:ext cx="21997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0"/>
              </a:lnSpc>
            </a:pPr>
            <a:r>
              <a:rPr kumimoji="1" lang="ja-JP" altLang="en-US" sz="800" dirty="0" smtClean="0">
                <a:latin typeface="+mn-ea"/>
              </a:rPr>
              <a:t>　　　　ししゅつ　　　　</a:t>
            </a:r>
            <a:r>
              <a:rPr kumimoji="1" lang="ja-JP" altLang="en-US" sz="800" dirty="0" err="1" smtClean="0">
                <a:latin typeface="+mn-ea"/>
              </a:rPr>
              <a:t>けいさん</a:t>
            </a:r>
            <a:endParaRPr kumimoji="1" lang="en-US" altLang="ja-JP" sz="800" dirty="0" smtClean="0">
              <a:latin typeface="+mn-ea"/>
            </a:endParaRPr>
          </a:p>
          <a:p>
            <a:pPr>
              <a:lnSpc>
                <a:spcPts val="1600"/>
              </a:lnSpc>
            </a:pPr>
            <a:r>
              <a:rPr kumimoji="1" lang="ja-JP" altLang="en-US" sz="14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★「</a:t>
            </a:r>
            <a:r>
              <a:rPr lang="ja-JP" altLang="en-US" sz="1400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支出</a:t>
            </a:r>
            <a:r>
              <a:rPr lang="ja-JP" altLang="en-US" sz="1400" dirty="0" smtClean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」の計算</a:t>
            </a:r>
            <a:endParaRPr kumimoji="1" lang="en-US" altLang="ja-JP" sz="1400" dirty="0" smtClean="0"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graphicFrame>
        <p:nvGraphicFramePr>
          <p:cNvPr id="9" name="表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26325"/>
              </p:ext>
            </p:extLst>
          </p:nvPr>
        </p:nvGraphicFramePr>
        <p:xfrm>
          <a:off x="620687" y="3563888"/>
          <a:ext cx="5765826" cy="48514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512169"/>
                <a:gridCol w="1440160"/>
                <a:gridCol w="1368152"/>
                <a:gridCol w="1445345"/>
              </a:tblGrid>
              <a:tr h="370840"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</a:pPr>
                      <a:r>
                        <a:rPr kumimoji="1" lang="ja-JP" altLang="en-US" sz="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まいつき　ひつよう　　　　　　かね</a:t>
                      </a:r>
                      <a:endParaRPr kumimoji="1" lang="en-US" altLang="ja-JP" sz="8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>
                        <a:lnSpc>
                          <a:spcPts val="1600"/>
                        </a:lnSpc>
                      </a:pPr>
                      <a:r>
                        <a:rPr kumimoji="1" lang="ja-JP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①毎月必要なお金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</a:pPr>
                      <a:r>
                        <a:rPr kumimoji="1" lang="ja-JP" altLang="en-US" sz="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　　　　　　　　　　　　　　かね</a:t>
                      </a:r>
                      <a:endParaRPr kumimoji="1" lang="en-US" altLang="ja-JP" sz="8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>
                        <a:lnSpc>
                          <a:spcPts val="1600"/>
                        </a:lnSpc>
                      </a:pPr>
                      <a:r>
                        <a:rPr kumimoji="1" lang="ja-JP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②そなえておくお金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49240"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ja-JP" altLang="en-US" sz="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しょく </a:t>
                      </a:r>
                      <a:r>
                        <a:rPr kumimoji="1" lang="ja-JP" altLang="en-US" sz="8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ひ</a:t>
                      </a:r>
                      <a:endParaRPr kumimoji="1" lang="en-US" altLang="ja-JP" sz="8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51435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食費</a:t>
                      </a:r>
                      <a:endParaRPr kumimoji="1" lang="en-US" altLang="ja-JP" sz="16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　　　　　　　えん</a:t>
                      </a: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</a:t>
                      </a:r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51435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</a:pP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さん　ぱつ　 び　よう　いん</a:t>
                      </a:r>
                      <a:endParaRPr kumimoji="1" lang="en-US" altLang="ja-JP" sz="8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>
                        <a:lnSpc>
                          <a:spcPts val="1600"/>
                        </a:lnSpc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散髪・美容院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</a:t>
                      </a: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えん</a:t>
                      </a: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</a:t>
                      </a:r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51435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こう　つう　</a:t>
                      </a:r>
                      <a:r>
                        <a:rPr kumimoji="1" lang="ja-JP" altLang="en-US" sz="800" b="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ひ</a:t>
                      </a:r>
                      <a:endParaRPr kumimoji="1" lang="en-US" altLang="ja-JP" sz="8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51435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交通費</a:t>
                      </a:r>
                      <a:endParaRPr kumimoji="1" lang="en-US" altLang="ja-JP" sz="16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</a:t>
                      </a: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えん</a:t>
                      </a: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</a:t>
                      </a:r>
                    </a:p>
                    <a:p>
                      <a:pPr marL="0" marR="0" lvl="0" indent="0" algn="l" defTabSz="51435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い　りょう　</a:t>
                      </a:r>
                      <a:r>
                        <a:rPr kumimoji="1" lang="ja-JP" altLang="en-US" sz="8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ひ</a:t>
                      </a:r>
                      <a:endParaRPr kumimoji="1" lang="en-US" altLang="ja-JP" sz="8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>
                        <a:lnSpc>
                          <a:spcPts val="1800"/>
                        </a:lnSpc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医療費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</a:t>
                      </a: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えん</a:t>
                      </a: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</a:t>
                      </a:r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51435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円　　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や　ちん</a:t>
                      </a:r>
                      <a:endParaRPr kumimoji="1" lang="en-US" altLang="ja-JP" sz="8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51435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b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家賃</a:t>
                      </a:r>
                      <a:endParaRPr kumimoji="1" lang="en-US" altLang="ja-JP" sz="16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</a:t>
                      </a: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えん</a:t>
                      </a: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</a:t>
                      </a:r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51435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円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</a:pP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</a:t>
                      </a:r>
                      <a:r>
                        <a:rPr kumimoji="1" lang="ja-JP" altLang="en-US" sz="8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た</a:t>
                      </a:r>
                      <a:endParaRPr kumimoji="1" lang="en-US" altLang="ja-JP" sz="8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>
                        <a:lnSpc>
                          <a:spcPts val="1600"/>
                        </a:lnSpc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その他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</a:t>
                      </a: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えん</a:t>
                      </a: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</a:t>
                      </a:r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51435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円　　　　　　　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</a:pP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でん　き　りょう</a:t>
                      </a:r>
                      <a:r>
                        <a:rPr kumimoji="1" lang="ja-JP" altLang="en-US" sz="8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きん</a:t>
                      </a:r>
                      <a:endParaRPr kumimoji="1" lang="en-US" altLang="ja-JP" sz="8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>
                        <a:lnSpc>
                          <a:spcPts val="1600"/>
                        </a:lnSpc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電気料金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</a:t>
                      </a: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えん</a:t>
                      </a: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</a:t>
                      </a:r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51435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円</a:t>
                      </a:r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</a:pP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りょう</a:t>
                      </a:r>
                      <a:r>
                        <a:rPr kumimoji="1" lang="ja-JP" altLang="en-US" sz="8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きん</a:t>
                      </a:r>
                      <a:endParaRPr kumimoji="1" lang="en-US" altLang="ja-JP" sz="8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>
                        <a:lnSpc>
                          <a:spcPts val="1600"/>
                        </a:lnSpc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ガス料金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　　　　　　　えん</a:t>
                      </a: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</a:t>
                      </a:r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51435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</a:pP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すい どう りょう</a:t>
                      </a:r>
                      <a:r>
                        <a:rPr kumimoji="1" lang="ja-JP" altLang="en-US" sz="8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きん</a:t>
                      </a:r>
                      <a:endParaRPr kumimoji="1" lang="en-US" altLang="ja-JP" sz="8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>
                        <a:lnSpc>
                          <a:spcPts val="1600"/>
                        </a:lnSpc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水道料金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</a:t>
                      </a: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えん</a:t>
                      </a: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</a:t>
                      </a:r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51435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</a:pP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  　　り　よう　りょう</a:t>
                      </a:r>
                      <a:endParaRPr kumimoji="1" lang="en-US" altLang="ja-JP" sz="8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>
                        <a:lnSpc>
                          <a:spcPts val="1600"/>
                        </a:lnSpc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スマホ利用料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</a:t>
                      </a: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えん</a:t>
                      </a: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</a:t>
                      </a:r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51435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</a:pP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 ほ</a:t>
                      </a:r>
                      <a:r>
                        <a:rPr kumimoji="1" lang="ja-JP" altLang="en-US" sz="8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けん</a:t>
                      </a:r>
                      <a:r>
                        <a:rPr kumimoji="1" lang="ja-JP" altLang="en-US" sz="8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りょう　 ねん</a:t>
                      </a:r>
                      <a:r>
                        <a:rPr kumimoji="1" lang="ja-JP" altLang="en-US" sz="8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ja-JP" altLang="en-US" sz="8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きん</a:t>
                      </a:r>
                      <a:endParaRPr kumimoji="1" lang="en-US" altLang="ja-JP" sz="8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>
                        <a:lnSpc>
                          <a:spcPts val="1600"/>
                        </a:lnSpc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保険料、年金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　　　　　　　えん</a:t>
                      </a: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</a:t>
                      </a:r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51435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</a:pP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</a:t>
                      </a:r>
                      <a:r>
                        <a:rPr kumimoji="1" lang="ja-JP" altLang="en-US" sz="8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ja-JP" altLang="en-US" sz="8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た</a:t>
                      </a:r>
                      <a:endParaRPr kumimoji="1" lang="en-US" altLang="ja-JP" sz="8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>
                        <a:lnSpc>
                          <a:spcPts val="1600"/>
                        </a:lnSpc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その他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</a:t>
                      </a: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えん</a:t>
                      </a: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</a:t>
                      </a:r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51435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円　　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</a:t>
                      </a:r>
                      <a:r>
                        <a:rPr kumimoji="1" lang="ja-JP" altLang="en-US" sz="1600" baseline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 </a:t>
                      </a: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ごう　</a:t>
                      </a:r>
                      <a:r>
                        <a:rPr kumimoji="1" lang="ja-JP" altLang="en-US" sz="800" dirty="0" err="1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けい</a:t>
                      </a:r>
                      <a:endParaRPr kumimoji="1" lang="en-US" altLang="ja-JP" sz="8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>
                        <a:lnSpc>
                          <a:spcPts val="1800"/>
                        </a:lnSpc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①合計</a:t>
                      </a:r>
                      <a:endParaRPr kumimoji="1" lang="ja-JP" altLang="en-US" sz="16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</a:t>
                      </a: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えん</a:t>
                      </a: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</a:t>
                      </a:r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51435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円　　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</a:pP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ごう　けい</a:t>
                      </a: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</a:t>
                      </a:r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>
                        <a:lnSpc>
                          <a:spcPts val="1800"/>
                        </a:lnSpc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②合計</a:t>
                      </a:r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14350" rtl="0" eaLnBrk="1" fontAlgn="auto" latinLnBrk="0" hangingPunct="1">
                        <a:lnSpc>
                          <a:spcPts val="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</a:t>
                      </a: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えん</a:t>
                      </a: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</a:t>
                      </a:r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514350" rtl="0" eaLnBrk="1" fontAlgn="auto" latinLnBrk="0" hangingPunct="1">
                        <a:lnSpc>
                          <a:spcPts val="16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円　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0840">
                <a:tc gridSpan="4">
                  <a:txBody>
                    <a:bodyPr/>
                    <a:lstStyle/>
                    <a:p>
                      <a:pPr>
                        <a:lnSpc>
                          <a:spcPts val="800"/>
                        </a:lnSpc>
                      </a:pP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　　　　　　　　　　　　　　　　　　　　　　　　　　　</a:t>
                      </a:r>
                      <a:r>
                        <a:rPr kumimoji="1" lang="ja-JP" altLang="en-US" sz="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えん</a:t>
                      </a:r>
                      <a:r>
                        <a:rPr kumimoji="1" lang="ja-JP" altLang="en-US" sz="16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</a:t>
                      </a:r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>
                        <a:lnSpc>
                          <a:spcPts val="1800"/>
                        </a:lnSpc>
                      </a:pPr>
                      <a:r>
                        <a:rPr kumimoji="1" lang="ja-JP" altLang="en-US" sz="16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　　　　　　　　　　①　＋　②　　＝　　　　　　　　　 　　　　円</a:t>
                      </a:r>
                      <a:endParaRPr kumimoji="1" lang="ja-JP" altLang="en-US" sz="1600" b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en-US" altLang="ja-JP" sz="16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734871" y="8460432"/>
            <a:ext cx="1037945" cy="4675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800"/>
              </a:lnSpc>
            </a:pPr>
            <a:r>
              <a:rPr kumimoji="1" lang="ja-JP" altLang="en-US" sz="800" dirty="0" smtClean="0">
                <a:solidFill>
                  <a:schemeClr val="tx1"/>
                </a:solidFill>
                <a:latin typeface="+mn-ea"/>
              </a:rPr>
              <a:t>しゅうにゅう</a:t>
            </a:r>
            <a:endParaRPr kumimoji="1"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ts val="1800"/>
              </a:lnSpc>
            </a:pPr>
            <a:r>
              <a:rPr kumimoji="1"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収入</a:t>
            </a:r>
            <a:endParaRPr kumimoji="1" lang="ja-JP" altLang="en-US" dirty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1" name="正方形/長方形 10"/>
          <p:cNvSpPr/>
          <p:nvPr/>
        </p:nvSpPr>
        <p:spPr>
          <a:xfrm>
            <a:off x="3861048" y="8460432"/>
            <a:ext cx="2093069" cy="5760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じ　ゆう　　　　つか　　　　　　　　　かね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ts val="1600"/>
              </a:lnSpc>
            </a:pP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自由に使えるお金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algn="ctr">
              <a:lnSpc>
                <a:spcPts val="1600"/>
              </a:lnSpc>
            </a:pPr>
            <a:r>
              <a:rPr lang="ja-JP" altLang="en-US" sz="16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（おこづかい）</a:t>
            </a:r>
            <a:endParaRPr kumimoji="1" lang="ja-JP" altLang="en-US" sz="1600" dirty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2" name="正方形/長方形 11"/>
          <p:cNvSpPr/>
          <p:nvPr/>
        </p:nvSpPr>
        <p:spPr>
          <a:xfrm>
            <a:off x="1628800" y="8475796"/>
            <a:ext cx="745827" cy="4886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b="1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－</a:t>
            </a:r>
            <a:endParaRPr kumimoji="1" lang="ja-JP" altLang="en-US" sz="2400" b="1" dirty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3" name="正方形/長方形 12"/>
          <p:cNvSpPr/>
          <p:nvPr/>
        </p:nvSpPr>
        <p:spPr>
          <a:xfrm>
            <a:off x="2204864" y="8478688"/>
            <a:ext cx="1037945" cy="4675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ししゅつ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ts val="1800"/>
              </a:lnSpc>
            </a:pP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支出</a:t>
            </a:r>
            <a:endParaRPr kumimoji="1" lang="ja-JP" altLang="en-US" dirty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3140968" y="8475796"/>
            <a:ext cx="745827" cy="4886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400" b="1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＝</a:t>
            </a:r>
            <a:endParaRPr kumimoji="1" lang="ja-JP" altLang="en-US" sz="2400" b="1" dirty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5" name="円/楕円 14"/>
          <p:cNvSpPr/>
          <p:nvPr/>
        </p:nvSpPr>
        <p:spPr>
          <a:xfrm>
            <a:off x="6093296" y="8604448"/>
            <a:ext cx="432048" cy="37341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solidFill>
                  <a:schemeClr val="tx1"/>
                </a:solidFill>
              </a:rPr>
              <a:t>４</a:t>
            </a:r>
            <a:endParaRPr kumimoji="1" lang="ja-JP" altLang="en-US" sz="1400" b="1" dirty="0">
              <a:solidFill>
                <a:schemeClr val="tx1"/>
              </a:solidFill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2989483" y="-30415"/>
            <a:ext cx="374441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　　　　　　　しょうひしゃ　　　　　　　ちゅうい　　</a:t>
            </a:r>
            <a:endParaRPr kumimoji="1" lang="en-US" altLang="ja-JP" sz="7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r"/>
            <a:r>
              <a:rPr kumimoji="1" lang="ja-JP" altLang="en-US" sz="1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「消費者トラブルにご注意！」ワークシート</a:t>
            </a:r>
            <a:endParaRPr kumimoji="1"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1770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角丸四角形 2"/>
          <p:cNvSpPr/>
          <p:nvPr/>
        </p:nvSpPr>
        <p:spPr>
          <a:xfrm>
            <a:off x="332655" y="352078"/>
            <a:ext cx="6186843" cy="54751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　　　　　　　　　　　　　　た　　じゅう   さい　　 む　　　　 　</a:t>
            </a:r>
            <a:r>
              <a:rPr lang="ja-JP" altLang="en-US" sz="800" dirty="0" err="1" smtClean="0">
                <a:solidFill>
                  <a:schemeClr val="tx1"/>
                </a:solidFill>
                <a:latin typeface="+mn-ea"/>
              </a:rPr>
              <a:t>おちい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 algn="ctr">
              <a:lnSpc>
                <a:spcPts val="2500"/>
              </a:lnSpc>
            </a:pPr>
            <a:r>
              <a:rPr lang="ja-JP" altLang="en-US" sz="24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多重債務に陥らないために</a:t>
            </a:r>
            <a:endParaRPr lang="ja-JP" altLang="en-US" sz="2400" dirty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332655" y="1259580"/>
            <a:ext cx="6186843" cy="677716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800"/>
              </a:lnSpc>
            </a:pPr>
            <a:r>
              <a:rPr lang="en-US" altLang="ja-JP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【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ワーク５</a:t>
            </a:r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】</a:t>
            </a:r>
            <a:endParaRPr lang="en-US" altLang="ja-JP" dirty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 か　　　　　　 まえ                    いち　ど　かんが　</a:t>
            </a:r>
          </a:p>
          <a:p>
            <a:pPr>
              <a:lnSpc>
                <a:spcPts val="1800"/>
              </a:lnSpc>
            </a:pP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借りる前にもう一度考えてみましょう。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6" name="角丸四角形 5"/>
          <p:cNvSpPr/>
          <p:nvPr/>
        </p:nvSpPr>
        <p:spPr>
          <a:xfrm>
            <a:off x="332653" y="7700423"/>
            <a:ext cx="6186843" cy="80595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ja-JP" sz="1100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ja-JP" altLang="en-US" dirty="0">
              <a:solidFill>
                <a:schemeClr val="tx1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44" t="61721" r="41119" b="13948"/>
          <a:stretch/>
        </p:blipFill>
        <p:spPr bwMode="auto">
          <a:xfrm>
            <a:off x="2426369" y="3563888"/>
            <a:ext cx="2060612" cy="1667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円形吹き出し 4"/>
          <p:cNvSpPr/>
          <p:nvPr/>
        </p:nvSpPr>
        <p:spPr>
          <a:xfrm>
            <a:off x="22017" y="2070805"/>
            <a:ext cx="2247007" cy="1440160"/>
          </a:xfrm>
          <a:prstGeom prst="wedgeEllipseCallout">
            <a:avLst>
              <a:gd name="adj1" fmla="val 46254"/>
              <a:gd name="adj2" fmla="val 493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kumimoji="1" lang="en-US" altLang="ja-JP" sz="2400" b="1" dirty="0" smtClean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" name="円形吹き出し 7"/>
          <p:cNvSpPr/>
          <p:nvPr/>
        </p:nvSpPr>
        <p:spPr>
          <a:xfrm>
            <a:off x="2347124" y="2082488"/>
            <a:ext cx="2157902" cy="1440160"/>
          </a:xfrm>
          <a:prstGeom prst="wedgeEllipseCallout">
            <a:avLst>
              <a:gd name="adj1" fmla="val -15939"/>
              <a:gd name="adj2" fmla="val 6130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1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9" name="円形吹き出し 8"/>
          <p:cNvSpPr/>
          <p:nvPr/>
        </p:nvSpPr>
        <p:spPr>
          <a:xfrm>
            <a:off x="4611013" y="2082488"/>
            <a:ext cx="2130355" cy="1440160"/>
          </a:xfrm>
          <a:prstGeom prst="wedgeEllipseCallout">
            <a:avLst>
              <a:gd name="adj1" fmla="val -15939"/>
              <a:gd name="adj2" fmla="val 6130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1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0" name="円形吹き出し 9"/>
          <p:cNvSpPr/>
          <p:nvPr/>
        </p:nvSpPr>
        <p:spPr>
          <a:xfrm>
            <a:off x="38041" y="3644474"/>
            <a:ext cx="2309083" cy="1440160"/>
          </a:xfrm>
          <a:prstGeom prst="wedgeEllipseCallout">
            <a:avLst>
              <a:gd name="adj1" fmla="val 46254"/>
              <a:gd name="adj2" fmla="val 49322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kumimoji="1" lang="ja-JP" altLang="en-US" sz="16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1" name="円形吹き出し 10"/>
          <p:cNvSpPr/>
          <p:nvPr/>
        </p:nvSpPr>
        <p:spPr>
          <a:xfrm>
            <a:off x="4468106" y="3715874"/>
            <a:ext cx="2254387" cy="1399175"/>
          </a:xfrm>
          <a:prstGeom prst="wedgeEllipseCallout">
            <a:avLst>
              <a:gd name="adj1" fmla="val -50845"/>
              <a:gd name="adj2" fmla="val -50110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altLang="ja-JP" sz="1600" dirty="0" smtClean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2852936" y="899592"/>
            <a:ext cx="3666561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00"/>
              </a:lnSpc>
            </a:pPr>
            <a:r>
              <a:rPr kumimoji="1" lang="ja-JP" altLang="en-US" sz="800" dirty="0" smtClean="0">
                <a:latin typeface="+mn-ea"/>
              </a:rPr>
              <a:t>　　した　　　　　　　　　　なか　　</a:t>
            </a:r>
            <a:r>
              <a:rPr kumimoji="1" lang="ja-JP" altLang="en-US" sz="800" dirty="0" err="1" smtClean="0">
                <a:latin typeface="+mn-ea"/>
              </a:rPr>
              <a:t>う</a:t>
            </a:r>
            <a:endParaRPr kumimoji="1" lang="en-US" altLang="ja-JP" sz="800" dirty="0" smtClean="0">
              <a:latin typeface="+mn-ea"/>
            </a:endParaRPr>
          </a:p>
          <a:p>
            <a:pPr>
              <a:lnSpc>
                <a:spcPts val="1200"/>
              </a:lnSpc>
            </a:pPr>
            <a:r>
              <a:rPr kumimoji="1" lang="en-US" altLang="ja-JP" sz="1200" dirty="0" smtClean="0">
                <a:latin typeface="+mn-ea"/>
              </a:rPr>
              <a:t>※</a:t>
            </a:r>
            <a:r>
              <a:rPr kumimoji="1" lang="ja-JP" altLang="en-US" sz="1200" dirty="0" smtClean="0">
                <a:latin typeface="+mn-ea"/>
              </a:rPr>
              <a:t>下の</a:t>
            </a:r>
            <a:r>
              <a:rPr kumimoji="1" lang="en-US" altLang="ja-JP" sz="1200" dirty="0" smtClean="0">
                <a:latin typeface="+mn-ea"/>
              </a:rPr>
              <a:t>(</a:t>
            </a:r>
            <a:r>
              <a:rPr kumimoji="1" lang="ja-JP" altLang="en-US" sz="1200" dirty="0" smtClean="0">
                <a:latin typeface="+mn-ea"/>
              </a:rPr>
              <a:t>　　　</a:t>
            </a:r>
            <a:r>
              <a:rPr kumimoji="1" lang="en-US" altLang="ja-JP" sz="1200" dirty="0" smtClean="0">
                <a:latin typeface="+mn-ea"/>
              </a:rPr>
              <a:t>)</a:t>
            </a:r>
            <a:r>
              <a:rPr kumimoji="1" lang="ja-JP" altLang="en-US" sz="1200" dirty="0" smtClean="0">
                <a:latin typeface="+mn-ea"/>
              </a:rPr>
              <a:t>の中を埋めましょう。</a:t>
            </a:r>
            <a:endParaRPr kumimoji="1" lang="ja-JP" altLang="en-US" sz="1200" dirty="0">
              <a:latin typeface="+mn-ea"/>
            </a:endParaRPr>
          </a:p>
        </p:txBody>
      </p:sp>
      <p:sp>
        <p:nvSpPr>
          <p:cNvPr id="14" name="正方形/長方形 13"/>
          <p:cNvSpPr/>
          <p:nvPr/>
        </p:nvSpPr>
        <p:spPr>
          <a:xfrm>
            <a:off x="336404" y="7161309"/>
            <a:ext cx="6186843" cy="507035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かね　　　かえ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お金を返せないとどうなるでしょうか？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332653" y="5289101"/>
            <a:ext cx="6186843" cy="461813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　　　　　　　　　　　　　　　　　　おと　　　　　　</a:t>
            </a:r>
            <a:r>
              <a:rPr lang="ja-JP" altLang="en-US" sz="800" dirty="0" err="1" smtClean="0">
                <a:solidFill>
                  <a:schemeClr val="tx1"/>
                </a:solidFill>
                <a:latin typeface="+mn-ea"/>
              </a:rPr>
              <a:t>あな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クレジットカードの落とし穴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4718502" y="2321749"/>
            <a:ext cx="18584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 dirty="0" smtClean="0">
                <a:latin typeface="+mn-ea"/>
              </a:rPr>
              <a:t>（</a:t>
            </a:r>
            <a:r>
              <a:rPr lang="ja-JP" altLang="en-US" sz="2400" b="1" dirty="0">
                <a:latin typeface="+mn-ea"/>
              </a:rPr>
              <a:t>　　　）</a:t>
            </a:r>
            <a:r>
              <a:rPr lang="ja-JP" altLang="en-US" sz="1600" dirty="0">
                <a:latin typeface="+mn-ea"/>
              </a:rPr>
              <a:t>は</a:t>
            </a:r>
            <a:endParaRPr lang="en-US" altLang="ja-JP" sz="1600" dirty="0">
              <a:latin typeface="+mn-ea"/>
            </a:endParaRPr>
          </a:p>
          <a:p>
            <a:pPr algn="ctr"/>
            <a:r>
              <a:rPr lang="ja-JP" altLang="en-US" sz="1600" dirty="0">
                <a:latin typeface="+mn-ea"/>
              </a:rPr>
              <a:t>どのくらい</a:t>
            </a:r>
            <a:r>
              <a:rPr lang="ja-JP" altLang="en-US" sz="1600" dirty="0" smtClean="0">
                <a:latin typeface="+mn-ea"/>
              </a:rPr>
              <a:t>に</a:t>
            </a:r>
            <a:endParaRPr lang="en-US" altLang="ja-JP" sz="1600" dirty="0">
              <a:latin typeface="+mn-ea"/>
            </a:endParaRPr>
          </a:p>
          <a:p>
            <a:pPr algn="ctr"/>
            <a:r>
              <a:rPr lang="ja-JP" altLang="en-US" sz="1600" dirty="0" smtClean="0">
                <a:latin typeface="+mn-ea"/>
              </a:rPr>
              <a:t>なります</a:t>
            </a:r>
            <a:r>
              <a:rPr lang="ja-JP" altLang="en-US" sz="1600" dirty="0">
                <a:latin typeface="+mn-ea"/>
              </a:rPr>
              <a:t>か</a:t>
            </a:r>
            <a:r>
              <a:rPr lang="ja-JP" altLang="en-US" sz="1600" dirty="0" smtClean="0">
                <a:latin typeface="+mn-ea"/>
              </a:rPr>
              <a:t>？</a:t>
            </a:r>
            <a:endParaRPr lang="ja-JP" altLang="en-US" sz="1600" dirty="0">
              <a:latin typeface="+mn-ea"/>
            </a:endParaRPr>
          </a:p>
        </p:txBody>
      </p:sp>
      <p:sp>
        <p:nvSpPr>
          <p:cNvPr id="21" name="円/楕円 20"/>
          <p:cNvSpPr/>
          <p:nvPr/>
        </p:nvSpPr>
        <p:spPr>
          <a:xfrm>
            <a:off x="6093296" y="8604448"/>
            <a:ext cx="432048" cy="37341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solidFill>
                  <a:schemeClr val="tx1"/>
                </a:solidFill>
              </a:rPr>
              <a:t>５</a:t>
            </a:r>
            <a:endParaRPr kumimoji="1" lang="ja-JP" altLang="en-US" sz="1400" b="1" dirty="0">
              <a:solidFill>
                <a:schemeClr val="tx1"/>
              </a:solidFill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26054" y="2267692"/>
            <a:ext cx="22322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dirty="0">
                <a:latin typeface="+mn-ea"/>
              </a:rPr>
              <a:t>それは本当に</a:t>
            </a:r>
            <a:r>
              <a:rPr lang="ja-JP" altLang="en-US" sz="2400" b="1" dirty="0">
                <a:latin typeface="+mn-ea"/>
              </a:rPr>
              <a:t>（　　　）</a:t>
            </a:r>
            <a:endParaRPr lang="en-US" altLang="ja-JP" sz="2400" b="1" dirty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ja-JP" altLang="en-US" sz="1600" dirty="0">
                <a:latin typeface="+mn-ea"/>
              </a:rPr>
              <a:t>モノ（お金）ですか？</a:t>
            </a: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2453111" y="2408269"/>
            <a:ext cx="19840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dirty="0" smtClean="0">
                <a:latin typeface="+mn-ea"/>
              </a:rPr>
              <a:t>今すぐ</a:t>
            </a:r>
            <a:r>
              <a:rPr lang="ja-JP" altLang="en-US" sz="2400" b="1" dirty="0">
                <a:latin typeface="+mn-ea"/>
              </a:rPr>
              <a:t>（　　　</a:t>
            </a:r>
            <a:r>
              <a:rPr lang="ja-JP" altLang="en-US" sz="2400" b="1" dirty="0" smtClean="0">
                <a:latin typeface="+mn-ea"/>
              </a:rPr>
              <a:t>）</a:t>
            </a:r>
            <a:endParaRPr lang="en-US" altLang="ja-JP" sz="2400" b="1" dirty="0" smtClean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ja-JP" altLang="en-US" sz="1600" dirty="0" smtClean="0">
                <a:latin typeface="+mn-ea"/>
              </a:rPr>
              <a:t>モノ</a:t>
            </a:r>
            <a:r>
              <a:rPr lang="ja-JP" altLang="en-US" sz="1600" dirty="0">
                <a:latin typeface="+mn-ea"/>
              </a:rPr>
              <a:t>（お金）ですか</a:t>
            </a:r>
            <a:r>
              <a:rPr lang="ja-JP" altLang="en-US" sz="1600" dirty="0" smtClean="0">
                <a:latin typeface="+mn-ea"/>
              </a:rPr>
              <a:t>？</a:t>
            </a:r>
            <a:endParaRPr lang="ja-JP" altLang="en-US" sz="1600" dirty="0">
              <a:latin typeface="+mn-ea"/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38041" y="3851920"/>
            <a:ext cx="22322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1600" dirty="0" smtClean="0">
                <a:latin typeface="+mn-ea"/>
              </a:rPr>
              <a:t>自分</a:t>
            </a:r>
            <a:r>
              <a:rPr lang="ja-JP" altLang="en-US" sz="1600" dirty="0">
                <a:latin typeface="+mn-ea"/>
              </a:rPr>
              <a:t>の</a:t>
            </a:r>
            <a:r>
              <a:rPr lang="ja-JP" altLang="en-US" sz="2400" b="1" dirty="0">
                <a:latin typeface="+mn-ea"/>
              </a:rPr>
              <a:t>（　　　）</a:t>
            </a:r>
            <a:r>
              <a:rPr lang="ja-JP" altLang="en-US" sz="1600" dirty="0" smtClean="0">
                <a:latin typeface="+mn-ea"/>
              </a:rPr>
              <a:t>で</a:t>
            </a:r>
            <a:endParaRPr lang="en-US" altLang="ja-JP" sz="1600" dirty="0" smtClean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ja-JP" altLang="en-US" sz="1600" dirty="0" smtClean="0">
                <a:latin typeface="+mn-ea"/>
              </a:rPr>
              <a:t>きちんと</a:t>
            </a:r>
            <a:r>
              <a:rPr lang="ja-JP" altLang="en-US" sz="1600" dirty="0">
                <a:latin typeface="+mn-ea"/>
              </a:rPr>
              <a:t>返済</a:t>
            </a:r>
            <a:r>
              <a:rPr lang="ja-JP" altLang="en-US" sz="1600" dirty="0" smtClean="0">
                <a:latin typeface="+mn-ea"/>
              </a:rPr>
              <a:t>して</a:t>
            </a:r>
            <a:endParaRPr lang="en-US" altLang="ja-JP" sz="1600" dirty="0" smtClean="0">
              <a:latin typeface="+mn-ea"/>
            </a:endParaRPr>
          </a:p>
          <a:p>
            <a:pPr algn="ctr"/>
            <a:r>
              <a:rPr lang="ja-JP" altLang="en-US" sz="1600" dirty="0" smtClean="0">
                <a:latin typeface="+mn-ea"/>
              </a:rPr>
              <a:t>いけます</a:t>
            </a:r>
            <a:r>
              <a:rPr lang="ja-JP" altLang="en-US" sz="1600" dirty="0">
                <a:latin typeface="+mn-ea"/>
              </a:rPr>
              <a:t>か</a:t>
            </a:r>
            <a:r>
              <a:rPr lang="ja-JP" altLang="en-US" sz="1600" dirty="0" smtClean="0">
                <a:latin typeface="+mn-ea"/>
              </a:rPr>
              <a:t>？</a:t>
            </a:r>
            <a:endParaRPr lang="ja-JP" altLang="en-US" sz="1600" dirty="0">
              <a:latin typeface="+mn-ea"/>
            </a:endParaRPr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1032967" y="2196316"/>
            <a:ext cx="8273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ほん　とう</a:t>
            </a:r>
            <a:r>
              <a:rPr kumimoji="1" lang="ja-JP" altLang="en-US" sz="800" dirty="0" smtClean="0">
                <a:latin typeface="+mn-ea"/>
              </a:rPr>
              <a:t>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8" name="テキスト ボックス 27"/>
          <p:cNvSpPr txBox="1"/>
          <p:nvPr/>
        </p:nvSpPr>
        <p:spPr>
          <a:xfrm>
            <a:off x="353513" y="3843555"/>
            <a:ext cx="61451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じ　ぶん　　　　　　　　　　　　　　　　　　　　　　　　　　　　　　　　　　　　　　　　　　　　　　　　　　　　　　　　　　　　　　　　　　　　　　　　　へん　さい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836712" y="2854774"/>
            <a:ext cx="5040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か</a:t>
            </a:r>
            <a:r>
              <a:rPr lang="ja-JP" altLang="en-US" sz="800" dirty="0">
                <a:latin typeface="+mn-ea"/>
              </a:rPr>
              <a:t>ね</a:t>
            </a:r>
            <a:r>
              <a:rPr kumimoji="1" lang="ja-JP" altLang="en-US" sz="800" dirty="0" smtClean="0">
                <a:latin typeface="+mn-ea"/>
              </a:rPr>
              <a:t>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30" name="テキスト ボックス 29"/>
          <p:cNvSpPr txBox="1"/>
          <p:nvPr/>
        </p:nvSpPr>
        <p:spPr>
          <a:xfrm>
            <a:off x="3140968" y="2750969"/>
            <a:ext cx="5040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か</a:t>
            </a:r>
            <a:r>
              <a:rPr lang="ja-JP" altLang="en-US" sz="800" dirty="0">
                <a:latin typeface="+mn-ea"/>
              </a:rPr>
              <a:t>ね</a:t>
            </a:r>
            <a:r>
              <a:rPr kumimoji="1" lang="ja-JP" altLang="en-US" sz="800" dirty="0" smtClean="0">
                <a:latin typeface="+mn-ea"/>
              </a:rPr>
              <a:t>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31" name="テキスト ボックス 30"/>
          <p:cNvSpPr txBox="1"/>
          <p:nvPr/>
        </p:nvSpPr>
        <p:spPr>
          <a:xfrm>
            <a:off x="308214" y="4195543"/>
            <a:ext cx="614512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　　　　へん　さい　　　　　　　　　　　　　　　　　　　　　　　　　　　　　　　　　　　　　　　　　　　　　　　　　　　　　　　　　しゃっ　きん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32" name="テキスト ボックス 31"/>
          <p:cNvSpPr txBox="1"/>
          <p:nvPr/>
        </p:nvSpPr>
        <p:spPr>
          <a:xfrm>
            <a:off x="4486981" y="3851920"/>
            <a:ext cx="223225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2400" b="1" dirty="0" smtClean="0">
                <a:latin typeface="+mn-ea"/>
              </a:rPr>
              <a:t>（</a:t>
            </a:r>
            <a:r>
              <a:rPr lang="ja-JP" altLang="en-US" sz="2400" b="1" dirty="0">
                <a:latin typeface="+mn-ea"/>
              </a:rPr>
              <a:t>　　　</a:t>
            </a:r>
            <a:r>
              <a:rPr lang="ja-JP" altLang="en-US" sz="2400" b="1" dirty="0" smtClean="0">
                <a:latin typeface="+mn-ea"/>
              </a:rPr>
              <a:t>）</a:t>
            </a:r>
            <a:r>
              <a:rPr lang="ja-JP" altLang="en-US" sz="1600" dirty="0" smtClean="0">
                <a:latin typeface="+mn-ea"/>
              </a:rPr>
              <a:t>を返済する</a:t>
            </a:r>
            <a:endParaRPr lang="en-US" altLang="ja-JP" sz="1600" dirty="0" smtClean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ja-JP" altLang="en-US" sz="1600" dirty="0" smtClean="0">
                <a:latin typeface="+mn-ea"/>
              </a:rPr>
              <a:t>ための借金では</a:t>
            </a:r>
            <a:endParaRPr lang="en-US" altLang="ja-JP" sz="1600" dirty="0" smtClean="0">
              <a:latin typeface="+mn-ea"/>
            </a:endParaRPr>
          </a:p>
          <a:p>
            <a:pPr algn="ctr"/>
            <a:r>
              <a:rPr lang="ja-JP" altLang="en-US" sz="1600" dirty="0" smtClean="0">
                <a:latin typeface="+mn-ea"/>
              </a:rPr>
              <a:t>ないです</a:t>
            </a:r>
            <a:r>
              <a:rPr lang="ja-JP" altLang="en-US" sz="1600" dirty="0">
                <a:latin typeface="+mn-ea"/>
              </a:rPr>
              <a:t>か</a:t>
            </a:r>
            <a:r>
              <a:rPr lang="ja-JP" altLang="en-US" sz="1600" dirty="0" smtClean="0">
                <a:latin typeface="+mn-ea"/>
              </a:rPr>
              <a:t>？</a:t>
            </a:r>
            <a:endParaRPr lang="ja-JP" altLang="en-US" sz="1600" dirty="0">
              <a:latin typeface="+mn-ea"/>
            </a:endParaRPr>
          </a:p>
        </p:txBody>
      </p:sp>
      <p:sp>
        <p:nvSpPr>
          <p:cNvPr id="33" name="テキスト ボックス 32"/>
          <p:cNvSpPr txBox="1"/>
          <p:nvPr/>
        </p:nvSpPr>
        <p:spPr>
          <a:xfrm>
            <a:off x="456720" y="5799805"/>
            <a:ext cx="536849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　　　　　　　　　　　　　　　　つか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34" name="テキスト ボックス 33"/>
          <p:cNvSpPr txBox="1"/>
          <p:nvPr/>
        </p:nvSpPr>
        <p:spPr>
          <a:xfrm>
            <a:off x="332655" y="5819943"/>
            <a:ext cx="618684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1600" dirty="0" smtClean="0">
                <a:latin typeface="+mn-ea"/>
              </a:rPr>
              <a:t>★クレジットカードを使うことは</a:t>
            </a:r>
            <a:r>
              <a:rPr kumimoji="1" lang="ja-JP" altLang="en-US" sz="2400" b="1" dirty="0" smtClean="0">
                <a:latin typeface="+mn-ea"/>
              </a:rPr>
              <a:t>（　　　　　）</a:t>
            </a:r>
            <a:r>
              <a:rPr kumimoji="1" lang="ja-JP" altLang="en-US" sz="1600" dirty="0" smtClean="0">
                <a:latin typeface="+mn-ea"/>
              </a:rPr>
              <a:t>です。</a:t>
            </a:r>
            <a:endParaRPr kumimoji="1" lang="en-US" altLang="ja-JP" sz="1600" dirty="0" smtClean="0">
              <a:latin typeface="+mn-ea"/>
            </a:endParaRPr>
          </a:p>
          <a:p>
            <a:r>
              <a:rPr lang="ja-JP" altLang="en-US" sz="1600" dirty="0" smtClean="0">
                <a:latin typeface="+mn-ea"/>
              </a:rPr>
              <a:t>　 後でお金を</a:t>
            </a:r>
            <a:r>
              <a:rPr lang="ja-JP" altLang="en-US" sz="2400" b="1" dirty="0" smtClean="0">
                <a:latin typeface="+mn-ea"/>
              </a:rPr>
              <a:t>（　　　　　）</a:t>
            </a:r>
            <a:r>
              <a:rPr lang="ja-JP" altLang="en-US" sz="1600" dirty="0" smtClean="0">
                <a:latin typeface="+mn-ea"/>
              </a:rPr>
              <a:t>必要があります。</a:t>
            </a:r>
            <a:endParaRPr kumimoji="1" lang="en-US" altLang="ja-JP" sz="1600" dirty="0" smtClean="0">
              <a:latin typeface="+mn-ea"/>
            </a:endParaRPr>
          </a:p>
          <a:p>
            <a:r>
              <a:rPr lang="ja-JP" altLang="en-US" sz="1600" dirty="0" smtClean="0">
                <a:latin typeface="+mn-ea"/>
              </a:rPr>
              <a:t>★クレジットカードでお金を借りると</a:t>
            </a:r>
            <a:r>
              <a:rPr lang="ja-JP" altLang="en-US" sz="2400" b="1" dirty="0" smtClean="0">
                <a:latin typeface="+mn-ea"/>
              </a:rPr>
              <a:t>（　　　）</a:t>
            </a:r>
            <a:r>
              <a:rPr lang="ja-JP" altLang="en-US" sz="1600" dirty="0" smtClean="0">
                <a:latin typeface="+mn-ea"/>
              </a:rPr>
              <a:t>がかかる場合があります。</a:t>
            </a:r>
            <a:endParaRPr kumimoji="1" lang="en-US" altLang="ja-JP" sz="1600" dirty="0" smtClean="0">
              <a:latin typeface="+mn-ea"/>
            </a:endParaRPr>
          </a:p>
        </p:txBody>
      </p:sp>
      <p:sp>
        <p:nvSpPr>
          <p:cNvPr id="35" name="テキスト ボックス 34"/>
          <p:cNvSpPr txBox="1"/>
          <p:nvPr/>
        </p:nvSpPr>
        <p:spPr>
          <a:xfrm>
            <a:off x="386260" y="6199062"/>
            <a:ext cx="536849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　　 あと　　　　　かね　　　　　　　　　　　　　　　　　　　　　　 ひつ　よう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387421" y="6576368"/>
            <a:ext cx="5368495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　　　　　　　　　　　　　　　　　　　　かね　　　か</a:t>
            </a:r>
            <a:r>
              <a:rPr lang="ja-JP" altLang="en-US" sz="800" dirty="0">
                <a:latin typeface="+mn-ea"/>
              </a:rPr>
              <a:t>　</a:t>
            </a:r>
            <a:r>
              <a:rPr lang="ja-JP" altLang="en-US" sz="800" dirty="0" smtClean="0">
                <a:latin typeface="+mn-ea"/>
              </a:rPr>
              <a:t>　　　　　　　　　　　　　　　　　　　　　　　　　　　　　　　　　</a:t>
            </a:r>
            <a:r>
              <a:rPr kumimoji="1" lang="ja-JP" altLang="en-US" sz="800" dirty="0" smtClean="0">
                <a:latin typeface="+mn-ea"/>
              </a:rPr>
              <a:t>ば　あい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2630411" y="2398339"/>
            <a:ext cx="50405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800" dirty="0" smtClean="0">
                <a:latin typeface="+mn-ea"/>
              </a:rPr>
              <a:t>い</a:t>
            </a:r>
            <a:r>
              <a:rPr lang="ja-JP" altLang="en-US" sz="800" dirty="0">
                <a:latin typeface="+mn-ea"/>
              </a:rPr>
              <a:t>ま</a:t>
            </a:r>
            <a:r>
              <a:rPr kumimoji="1" lang="ja-JP" altLang="en-US" sz="800" dirty="0" smtClean="0">
                <a:latin typeface="+mn-ea"/>
              </a:rPr>
              <a:t>　</a:t>
            </a:r>
            <a:endParaRPr kumimoji="1" lang="ja-JP" altLang="en-US" sz="800" dirty="0">
              <a:latin typeface="+mn-ea"/>
            </a:endParaRPr>
          </a:p>
        </p:txBody>
      </p:sp>
      <p:sp>
        <p:nvSpPr>
          <p:cNvPr id="38" name="テキスト ボックス 37"/>
          <p:cNvSpPr txBox="1"/>
          <p:nvPr/>
        </p:nvSpPr>
        <p:spPr>
          <a:xfrm>
            <a:off x="2989483" y="35496"/>
            <a:ext cx="374441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　　　　　　　しょうひしゃ　　　　　　　ちゅうい　　</a:t>
            </a:r>
            <a:endParaRPr kumimoji="1" lang="en-US" altLang="ja-JP" sz="7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r"/>
            <a:r>
              <a:rPr kumimoji="1" lang="ja-JP" altLang="en-US" sz="1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「消費者トラブルにご注意！」ワークシート</a:t>
            </a:r>
            <a:endParaRPr kumimoji="1"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879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3" t="23508" r="16820" b="26213"/>
          <a:stretch/>
        </p:blipFill>
        <p:spPr bwMode="auto">
          <a:xfrm>
            <a:off x="1136453" y="1932116"/>
            <a:ext cx="4536504" cy="197382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角丸四角形 4"/>
          <p:cNvSpPr/>
          <p:nvPr/>
        </p:nvSpPr>
        <p:spPr>
          <a:xfrm>
            <a:off x="320806" y="389438"/>
            <a:ext cx="6186843" cy="58216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しょう　　　ひ　　しゃ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ja-JP" altLang="en-US" sz="24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消費者トラブル～あなたならどうする？～</a:t>
            </a:r>
            <a:endParaRPr lang="ja-JP" altLang="en-US" sz="2400" dirty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311285" y="1115616"/>
            <a:ext cx="6186843" cy="610108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　　　　　　　　　　　　じ　れい　　　　　　　　　　　　　　　かんが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【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ワーク６</a:t>
            </a:r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】</a:t>
            </a:r>
            <a:r>
              <a:rPr lang="ja-JP" altLang="en-US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事例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５について考えてみましょう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311283" y="4104044"/>
            <a:ext cx="6186843" cy="507035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★あなたならどうしますか？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8" name="正方形/長方形 7"/>
          <p:cNvSpPr/>
          <p:nvPr/>
        </p:nvSpPr>
        <p:spPr>
          <a:xfrm>
            <a:off x="360579" y="6564190"/>
            <a:ext cx="6186843" cy="507035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だれ　　　 そう　</a:t>
            </a:r>
            <a:r>
              <a:rPr lang="ja-JP" altLang="en-US" sz="800" dirty="0" err="1" smtClean="0">
                <a:solidFill>
                  <a:schemeClr val="tx1"/>
                </a:solidFill>
                <a:latin typeface="+mn-ea"/>
              </a:rPr>
              <a:t>だん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★誰に相談しますか？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332656" y="7285800"/>
            <a:ext cx="6186843" cy="118933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ja-JP" sz="1100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332656" y="4820588"/>
            <a:ext cx="6186843" cy="152902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ja-JP" sz="1100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6093296" y="8604448"/>
            <a:ext cx="432048" cy="37341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solidFill>
                  <a:schemeClr val="tx1"/>
                </a:solidFill>
              </a:rPr>
              <a:t>６</a:t>
            </a:r>
            <a:endParaRPr kumimoji="1" lang="ja-JP" altLang="en-US" sz="1400" b="1" dirty="0">
              <a:solidFill>
                <a:schemeClr val="tx1"/>
              </a:solidFill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2989483" y="35496"/>
            <a:ext cx="374441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　　　　　　　しょうひしゃ　　　　　　　ちゅうい　　</a:t>
            </a:r>
            <a:endParaRPr kumimoji="1" lang="en-US" altLang="ja-JP" sz="7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r"/>
            <a:r>
              <a:rPr kumimoji="1" lang="ja-JP" altLang="en-US" sz="1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「消費者トラブルにご注意！」ワークシート</a:t>
            </a:r>
            <a:endParaRPr kumimoji="1"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6832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/>
        </p:nvSpPr>
        <p:spPr>
          <a:xfrm>
            <a:off x="311283" y="4104044"/>
            <a:ext cx="6186843" cy="507035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★あなたならどうしますか？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332656" y="7285800"/>
            <a:ext cx="6186843" cy="118933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ja-JP" sz="1100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332656" y="4820588"/>
            <a:ext cx="6186843" cy="152902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ja-JP" sz="1100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6093296" y="8604448"/>
            <a:ext cx="432048" cy="37341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solidFill>
                  <a:schemeClr val="tx1"/>
                </a:solidFill>
              </a:rPr>
              <a:t>７</a:t>
            </a:r>
            <a:endParaRPr kumimoji="1" lang="ja-JP" altLang="en-US" sz="1400" b="1" dirty="0">
              <a:solidFill>
                <a:schemeClr val="tx1"/>
              </a:solidFill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68" t="18097" r="16891" b="31217"/>
          <a:stretch/>
        </p:blipFill>
        <p:spPr bwMode="auto">
          <a:xfrm>
            <a:off x="1158863" y="1959981"/>
            <a:ext cx="4534428" cy="194410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角丸四角形 13"/>
          <p:cNvSpPr/>
          <p:nvPr/>
        </p:nvSpPr>
        <p:spPr>
          <a:xfrm>
            <a:off x="320806" y="389438"/>
            <a:ext cx="6186843" cy="58216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しょう　　　ひ　　しゃ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ja-JP" altLang="en-US" sz="24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消費者トラブル～あなたならどうする？～</a:t>
            </a:r>
            <a:endParaRPr lang="ja-JP" altLang="en-US" sz="2400" dirty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5" name="正方形/長方形 14"/>
          <p:cNvSpPr/>
          <p:nvPr/>
        </p:nvSpPr>
        <p:spPr>
          <a:xfrm>
            <a:off x="311285" y="1115616"/>
            <a:ext cx="6186843" cy="610108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　　　　　　　　　　　　じ　れい　　　　　　　　　　　　　　　かんが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【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ワーク７</a:t>
            </a:r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】</a:t>
            </a:r>
            <a:r>
              <a:rPr lang="ja-JP" altLang="en-US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事例</a:t>
            </a:r>
            <a:r>
              <a:rPr lang="ja-JP" altLang="en-US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６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について考えてみましょう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360579" y="6564190"/>
            <a:ext cx="6186843" cy="507035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だれ　　　 そう　</a:t>
            </a:r>
            <a:r>
              <a:rPr lang="ja-JP" altLang="en-US" sz="800" dirty="0" err="1" smtClean="0">
                <a:solidFill>
                  <a:schemeClr val="tx1"/>
                </a:solidFill>
                <a:latin typeface="+mn-ea"/>
              </a:rPr>
              <a:t>だん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★誰に相談しますか？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2989483" y="35496"/>
            <a:ext cx="374441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　　　　　　　しょうひしゃ　　　　　　　ちゅうい　　</a:t>
            </a:r>
            <a:endParaRPr kumimoji="1" lang="en-US" altLang="ja-JP" sz="7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r"/>
            <a:r>
              <a:rPr kumimoji="1" lang="ja-JP" altLang="en-US" sz="1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「消費者トラブルにご注意！」ワークシート</a:t>
            </a:r>
            <a:endParaRPr kumimoji="1"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381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/>
        </p:nvSpPr>
        <p:spPr>
          <a:xfrm>
            <a:off x="311283" y="4104044"/>
            <a:ext cx="6186843" cy="507035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★あなたならどうしますか？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332656" y="7285800"/>
            <a:ext cx="6186843" cy="1189334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ja-JP" sz="1100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332656" y="4820588"/>
            <a:ext cx="6186843" cy="1529027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ja-JP" sz="1100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en-US" altLang="ja-JP" dirty="0">
              <a:solidFill>
                <a:schemeClr val="tx1"/>
              </a:solidFill>
            </a:endParaRPr>
          </a:p>
          <a:p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11" name="円/楕円 10"/>
          <p:cNvSpPr/>
          <p:nvPr/>
        </p:nvSpPr>
        <p:spPr>
          <a:xfrm>
            <a:off x="6093296" y="8604448"/>
            <a:ext cx="432048" cy="373416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b="1" dirty="0">
                <a:solidFill>
                  <a:schemeClr val="tx1"/>
                </a:solidFill>
              </a:rPr>
              <a:t>８</a:t>
            </a:r>
            <a:endParaRPr kumimoji="1" lang="ja-JP" altLang="en-US" sz="1400" b="1" dirty="0">
              <a:solidFill>
                <a:schemeClr val="tx1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8" t="22038" r="17339" b="27357"/>
          <a:stretch/>
        </p:blipFill>
        <p:spPr bwMode="auto">
          <a:xfrm>
            <a:off x="1111120" y="1935233"/>
            <a:ext cx="4587168" cy="198555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4" name="正方形/長方形 13"/>
          <p:cNvSpPr/>
          <p:nvPr/>
        </p:nvSpPr>
        <p:spPr>
          <a:xfrm>
            <a:off x="360579" y="6564190"/>
            <a:ext cx="6186843" cy="507035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だれ　　　 そう　</a:t>
            </a:r>
            <a:r>
              <a:rPr lang="ja-JP" altLang="en-US" sz="800" dirty="0" err="1" smtClean="0">
                <a:solidFill>
                  <a:schemeClr val="tx1"/>
                </a:solidFill>
                <a:latin typeface="+mn-ea"/>
              </a:rPr>
              <a:t>だん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★誰に相談しますか？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5" name="角丸四角形 14"/>
          <p:cNvSpPr/>
          <p:nvPr/>
        </p:nvSpPr>
        <p:spPr>
          <a:xfrm>
            <a:off x="320806" y="389438"/>
            <a:ext cx="6186843" cy="582161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しょう　　　ひ　　しゃ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ja-JP" altLang="en-US" sz="2400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消費者トラブル～あなたならどうする？～</a:t>
            </a:r>
            <a:endParaRPr lang="ja-JP" altLang="en-US" sz="2400" dirty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311285" y="1115616"/>
            <a:ext cx="6186843" cy="610108"/>
          </a:xfrm>
          <a:prstGeom prst="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800"/>
              </a:lnSpc>
            </a:pPr>
            <a:r>
              <a:rPr lang="ja-JP" altLang="en-US" sz="800" dirty="0" smtClean="0">
                <a:solidFill>
                  <a:schemeClr val="tx1"/>
                </a:solidFill>
                <a:latin typeface="+mn-ea"/>
              </a:rPr>
              <a:t>　　　　　　　　　　　　　　　　　　じ　れい　　　　　　　　　　　　　　　かんが</a:t>
            </a:r>
            <a:endParaRPr lang="en-US" altLang="ja-JP" sz="800" dirty="0" smtClean="0">
              <a:solidFill>
                <a:schemeClr val="tx1"/>
              </a:solidFill>
              <a:latin typeface="+mn-ea"/>
            </a:endParaRPr>
          </a:p>
          <a:p>
            <a:pPr>
              <a:lnSpc>
                <a:spcPts val="2000"/>
              </a:lnSpc>
            </a:pPr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【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ワーク８</a:t>
            </a:r>
            <a:r>
              <a:rPr lang="en-US" altLang="ja-JP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】</a:t>
            </a:r>
            <a:r>
              <a:rPr lang="ja-JP" altLang="en-US" dirty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　</a:t>
            </a:r>
            <a:r>
              <a:rPr lang="ja-JP" altLang="en-US" dirty="0" smtClean="0">
                <a:solidFill>
                  <a:schemeClr val="tx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事例８について考えてみましょう</a:t>
            </a:r>
            <a:endParaRPr lang="en-US" altLang="ja-JP" dirty="0" smtClean="0">
              <a:solidFill>
                <a:schemeClr val="tx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989483" y="35496"/>
            <a:ext cx="3744416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7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　　　　　　　しょうひしゃ　　　　　　　ちゅうい　　</a:t>
            </a:r>
            <a:endParaRPr kumimoji="1" lang="en-US" altLang="ja-JP" sz="700" dirty="0" smtClean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r"/>
            <a:r>
              <a:rPr kumimoji="1" lang="ja-JP" altLang="en-US" sz="1000" dirty="0" smtClean="0">
                <a:latin typeface="メイリオ" panose="020B0604030504040204" pitchFamily="50" charset="-128"/>
                <a:ea typeface="メイリオ" panose="020B0604030504040204" pitchFamily="50" charset="-128"/>
              </a:rPr>
              <a:t>「消費者トラブルにご注意！」ワークシート</a:t>
            </a:r>
            <a:endParaRPr kumimoji="1"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04675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1816</TotalTime>
  <Words>344</Words>
  <Application>Microsoft Office PowerPoint</Application>
  <PresentationFormat>画面に合わせる (4:3)</PresentationFormat>
  <Paragraphs>438</Paragraphs>
  <Slides>16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16</vt:i4>
      </vt:variant>
    </vt:vector>
  </HeadingPairs>
  <TitlesOfParts>
    <vt:vector size="23" baseType="lpstr">
      <vt:lpstr>HGP創英角ｺﾞｼｯｸUB</vt:lpstr>
      <vt:lpstr>ＭＳ Ｐゴシック</vt:lpstr>
      <vt:lpstr>メイリオ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tomoko</dc:creator>
  <cp:lastModifiedBy>福岡県</cp:lastModifiedBy>
  <cp:revision>208</cp:revision>
  <cp:lastPrinted>2020-08-11T04:33:33Z</cp:lastPrinted>
  <dcterms:created xsi:type="dcterms:W3CDTF">2020-04-16T23:57:40Z</dcterms:created>
  <dcterms:modified xsi:type="dcterms:W3CDTF">2020-08-12T06:04:50Z</dcterms:modified>
</cp:coreProperties>
</file>